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theme/theme4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4416" r:id="rId25"/>
    <p:sldMasterId id="2147484417" r:id="rId27"/>
  </p:sldMasterIdLst>
  <p:notesMasterIdLst>
    <p:notesMasterId r:id="rId31"/>
  </p:notesMasterIdLst>
  <p:handoutMasterIdLst>
    <p:handoutMasterId r:id="rId29"/>
  </p:handoutMasterIdLst>
  <p:sldIdLst>
    <p:sldId id="256" r:id="rId33"/>
    <p:sldId id="257" r:id="rId35"/>
    <p:sldId id="263" r:id="rId36"/>
    <p:sldId id="264" r:id="rId37"/>
    <p:sldId id="258" r:id="rId38"/>
    <p:sldId id="260" r:id="rId39"/>
    <p:sldId id="262" r:id="rId40"/>
    <p:sldId id="265" r:id="rId4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2D200454-40CA-4A62-9FC3-DE9A4176ACB9}">
      <p15:notesGuideLst xmlns:p15="http://schemas.microsoft.com/office/powerpoint/2012/main">
        <p15:guide id="1" pos="3825">
          <p15:clr>
            <a:srgbClr val="A4A3A4"/>
          </p15:clr>
        </p15:guide>
        <p15:guide id="2" orient="horz" pos="2150">
          <p15:clr>
            <a:srgbClr val="A4A3A4"/>
          </p15:clr>
        </p15:guide>
        <p15:guide id="3" orient="horz" pos="907">
          <p15:clr>
            <a:srgbClr val="A4A3A4"/>
          </p15:clr>
        </p15:guide>
        <p15:guide id="4" orient="horz" pos="3988">
          <p15:clr>
            <a:srgbClr val="A4A3A4"/>
          </p15:clr>
        </p15:guide>
        <p15:guide id="5" pos="209">
          <p15:clr>
            <a:srgbClr val="A4A3A4"/>
          </p15:clr>
        </p15:guide>
        <p15:guide id="6" pos="7445">
          <p15:clr>
            <a:srgbClr val="A4A3A4"/>
          </p15:clr>
        </p15:guide>
        <p15:guide id="7" orient="horz" pos="118">
          <p15:clr>
            <a:srgbClr val="A4A3A4"/>
          </p15:clr>
        </p15:guide>
      </p15:notesGuideLst>
    </p:ext>
    <p:ext uri="{EFAFB233-063F-42B5-8137-9DF3F51BA10A}">
      <p15:sldGuideLst xmlns:p15="http://schemas.microsoft.com/office/powerpoint/2012/main">
        <p15:guide id="0" pos="3838" userDrawn="1">
          <p15:clr>
            <a:srgbClr val="A4A3A4"/>
          </p15:clr>
        </p15:guide>
        <p15:guide id="1" orient="horz" pos="2144" userDrawn="1">
          <p15:clr>
            <a:srgbClr val="A4A3A4"/>
          </p15:clr>
        </p15:guide>
        <p15:guide id="2" orient="horz" pos="905" userDrawn="1">
          <p15:clr>
            <a:srgbClr val="A4A3A4"/>
          </p15:clr>
        </p15:guide>
        <p15:guide id="3" orient="horz" pos="3986" userDrawn="1">
          <p15:clr>
            <a:srgbClr val="A4A3A4"/>
          </p15:clr>
        </p15:guide>
        <p15:guide id="4" pos="209" userDrawn="1">
          <p15:clr>
            <a:srgbClr val="A4A3A4"/>
          </p15:clr>
        </p15:guide>
        <p15:guide id="5" pos="7467" userDrawn="1">
          <p15:clr>
            <a:srgbClr val="A4A3A4"/>
          </p15:clr>
        </p15:guide>
        <p15:guide id="6" orient="horz" pos="1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5B9BD5"/>
  </p:clrMru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8001" autoAdjust="0"/>
    <p:restoredTop sz="94660"/>
  </p:normalViewPr>
  <p:slideViewPr>
    <p:cSldViewPr snapToGrid="0" snapToObjects="1" showGuides="1">
      <p:cViewPr varScale="1">
        <p:scale>
          <a:sx n="99" d="100"/>
          <a:sy n="99" d="100"/>
        </p:scale>
        <p:origin x="78" y="306"/>
      </p:cViewPr>
      <p:guideLst>
        <p:guide pos="3838"/>
        <p:guide orient="horz" pos="2144"/>
        <p:guide orient="horz" pos="905"/>
        <p:guide orient="horz" pos="3986"/>
        <p:guide pos="209"/>
        <p:guide pos="7467"/>
        <p:guide orient="horz" pos="11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9" d="100"/>
          <a:sy n="79" d="100"/>
        </p:scale>
        <p:origin x="2550" y="102"/>
      </p:cViewPr>
      <p:guideLst>
        <p:guide pos="3838"/>
        <p:guide orient="horz" pos="2144"/>
        <p:guide orient="horz" pos="905"/>
        <p:guide orient="horz" pos="3986"/>
        <p:guide pos="209"/>
        <p:guide pos="7467"/>
        <p:guide orient="horz" pos="116"/>
      </p:guideLst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25" Type="http://schemas.openxmlformats.org/officeDocument/2006/relationships/slideMaster" Target="slideMasters/slideMaster1.xml"></Relationship><Relationship Id="rId26" Type="http://schemas.openxmlformats.org/officeDocument/2006/relationships/theme" Target="theme/theme1.xml"></Relationship><Relationship Id="rId27" Type="http://schemas.openxmlformats.org/officeDocument/2006/relationships/slideMaster" Target="slideMasters/slideMaster2.xml"></Relationship><Relationship Id="rId29" Type="http://schemas.openxmlformats.org/officeDocument/2006/relationships/handoutMaster" Target="handoutMasters/handoutMaster1.xml"></Relationship><Relationship Id="rId31" Type="http://schemas.openxmlformats.org/officeDocument/2006/relationships/notesMaster" Target="notesMasters/notesMaster1.xml"></Relationship><Relationship Id="rId33" Type="http://schemas.openxmlformats.org/officeDocument/2006/relationships/slide" Target="slides/slide1.xml"></Relationship><Relationship Id="rId35" Type="http://schemas.openxmlformats.org/officeDocument/2006/relationships/slide" Target="slides/slide2.xml"></Relationship><Relationship Id="rId36" Type="http://schemas.openxmlformats.org/officeDocument/2006/relationships/slide" Target="slides/slide3.xml"></Relationship><Relationship Id="rId37" Type="http://schemas.openxmlformats.org/officeDocument/2006/relationships/slide" Target="slides/slide4.xml"></Relationship><Relationship Id="rId38" Type="http://schemas.openxmlformats.org/officeDocument/2006/relationships/slide" Target="slides/slide5.xml"></Relationship><Relationship Id="rId39" Type="http://schemas.openxmlformats.org/officeDocument/2006/relationships/slide" Target="slides/slide6.xml"></Relationship><Relationship Id="rId40" Type="http://schemas.openxmlformats.org/officeDocument/2006/relationships/slide" Target="slides/slide7.xml"></Relationship><Relationship Id="rId41" Type="http://schemas.openxmlformats.org/officeDocument/2006/relationships/slide" Target="slides/slide8.xml"></Relationship><Relationship Id="rId42" Type="http://schemas.openxmlformats.org/officeDocument/2006/relationships/viewProps" Target="viewProps.xml"></Relationship><Relationship Id="rId43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2023-11-17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fImage15218891386500.png>
</file>

<file path=ppt/media/fImage15401801405724.png>
</file>

<file path=ppt/media/fImage16437701368467.png>
</file>

<file path=ppt/media/fImage16717441399169.png>
</file>

<file path=ppt/media/fImage17241681376334.png>
</file>

<file path=ppt/media/fImage179286813541.png>
</file>

<file path=ppt/media/fImage20917124141.png>
</file>

<file path=ppt/media/fImage447202428467.jpeg>
</file>

<file path=ppt/media/image1.jpeg>
</file>

<file path=ppt/media/image10.png>
</file>

<file path=ppt/media/image1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4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2023-11-17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  <p:hf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6235" cy="43522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  <p:hf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215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215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  <p:hf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ctrTitle"/>
          </p:nvPr>
        </p:nvSpPr>
        <p:spPr>
          <a:xfrm rot="0">
            <a:off x="1524000" y="1122680"/>
            <a:ext cx="9144635" cy="238823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subTitle"/>
          </p:nvPr>
        </p:nvSpPr>
        <p:spPr>
          <a:xfrm rot="0">
            <a:off x="1524000" y="3602355"/>
            <a:ext cx="9144635" cy="165608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클릭하여 마스터 부제목 스타일 편집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2023-11-17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2023-11-17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1850" y="1710055"/>
            <a:ext cx="10516235" cy="285305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31850" y="4589780"/>
            <a:ext cx="10516235" cy="150050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2023-11-17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838200" y="1825625"/>
            <a:ext cx="5182235" cy="435229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obj"/>
          </p:nvPr>
        </p:nvSpPr>
        <p:spPr>
          <a:xfrm rot="0">
            <a:off x="6172200" y="1825625"/>
            <a:ext cx="5182235" cy="435229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2023-11-17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40105" y="1681480"/>
            <a:ext cx="5158105" cy="82423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/>
          </p:cNvSpPr>
          <p:nvPr>
            <p:ph type="obj"/>
          </p:nvPr>
        </p:nvSpPr>
        <p:spPr>
          <a:xfrm rot="0">
            <a:off x="840105" y="2505075"/>
            <a:ext cx="5158105" cy="368554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/>
          </p:cNvSpPr>
          <p:nvPr>
            <p:ph type="body"/>
          </p:nvPr>
        </p:nvSpPr>
        <p:spPr>
          <a:xfrm rot="0">
            <a:off x="6172200" y="1681480"/>
            <a:ext cx="5184140" cy="82423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6" name="Rect 0"/>
          <p:cNvSpPr txBox="1">
            <a:spLocks/>
          </p:cNvSpPr>
          <p:nvPr>
            <p:ph type="obj"/>
          </p:nvPr>
        </p:nvSpPr>
        <p:spPr>
          <a:xfrm rot="0">
            <a:off x="6172200" y="2505075"/>
            <a:ext cx="5184140" cy="368554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7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2023-11-17</a:t>
            </a:fld>
          </a:p>
        </p:txBody>
      </p:sp>
      <p:sp>
        <p:nvSpPr>
          <p:cNvPr id="8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9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2023-11-17</a:t>
            </a:fld>
          </a:p>
        </p:txBody>
      </p:sp>
      <p:sp>
        <p:nvSpPr>
          <p:cNvPr id="4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5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2023-11-17</a:t>
            </a:fld>
          </a:p>
        </p:txBody>
      </p:sp>
      <p:sp>
        <p:nvSpPr>
          <p:cNvPr id="3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4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</a:p>
        </p:txBody>
      </p:sp>
      <p:grpSp>
        <p:nvGrpSpPr>
          <p:cNvPr id="6" name="Group 5"/>
          <p:cNvGrpSpPr/>
          <p:nvPr/>
        </p:nvGrpSpPr>
        <p:grpSpPr>
          <a:xfrm rot="0">
            <a:off x="172720" y="6410960"/>
            <a:ext cx="12019915" cy="285115"/>
            <a:chOff x="172720" y="6410960"/>
            <a:chExt cx="12019915" cy="285115"/>
          </a:xfrm>
        </p:grpSpPr>
        <p:sp>
          <p:nvSpPr>
            <p:cNvPr id="7" name="Rect 0"/>
            <p:cNvSpPr>
              <a:spLocks/>
            </p:cNvSpPr>
            <p:nvPr/>
          </p:nvSpPr>
          <p:spPr>
            <a:xfrm rot="0">
              <a:off x="172720" y="6410960"/>
              <a:ext cx="12019915" cy="285115"/>
            </a:xfrm>
            <a:prstGeom prst="rect"/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</a:p>
          </p:txBody>
        </p:sp>
        <p:sp>
          <p:nvSpPr>
            <p:cNvPr id="8" name="Rect 0"/>
            <p:cNvSpPr txBox="1">
              <a:spLocks/>
            </p:cNvSpPr>
            <p:nvPr/>
          </p:nvSpPr>
          <p:spPr>
            <a:xfrm rot="0">
              <a:off x="9766935" y="6428740"/>
              <a:ext cx="2405380" cy="247015"/>
            </a:xfrm>
            <a:prstGeom prst="rect"/>
            <a:noFill/>
          </p:spPr>
          <p:txBody>
            <a:bodyPr wrap="none" lIns="91440" tIns="45720" rIns="91440" bIns="45720" vert="horz" anchor="t">
              <a:spAutoFit/>
            </a:bodyPr>
            <a:lstStyle/>
            <a:p>
              <a:pPr marL="0" indent="0" algn="r" latinLnBrk="0">
                <a:buFontTx/>
                <a:buNone/>
              </a:pPr>
              <a:r>
                <a:rPr sz="100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ⓒSaebyeol Yu. Saebyeol’s PowerPoint</a:t>
              </a:r>
            </a:p>
          </p:txBody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2023-11-17</a:t>
            </a:fld>
          </a:p>
        </p:txBody>
      </p:sp>
      <p:sp>
        <p:nvSpPr>
          <p:cNvPr id="3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4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5183505" y="987425"/>
            <a:ext cx="6172835" cy="487426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body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2023-11-17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pic"/>
          </p:nvPr>
        </p:nvSpPr>
        <p:spPr>
          <a:xfrm rot="0">
            <a:off x="5183505" y="987425"/>
            <a:ext cx="6172835" cy="4874260"/>
          </a:xfrm>
          <a:prstGeom prst="rect"/>
        </p:spPr>
      </p:sp>
      <p:sp>
        <p:nvSpPr>
          <p:cNvPr id="4" name="Rect 0"/>
          <p:cNvSpPr txBox="1">
            <a:spLocks/>
          </p:cNvSpPr>
          <p:nvPr>
            <p:ph type="body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2023-11-17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 orient="vert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2023-11-17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 orient="vert"/>
          </p:nvPr>
        </p:nvSpPr>
        <p:spPr>
          <a:xfrm rot="0">
            <a:off x="8724900" y="365125"/>
            <a:ext cx="2629535" cy="5812790"/>
          </a:xfrm>
          <a:prstGeom prst="rect"/>
        </p:spPr>
        <p:txBody>
          <a:bodyPr wrap="square" lIns="91440" tIns="45720" rIns="91440" bIns="45720" vert="eaVert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 orient="vert"/>
          </p:nvPr>
        </p:nvSpPr>
        <p:spPr>
          <a:xfrm rot="0">
            <a:off x="838200" y="365125"/>
            <a:ext cx="7734935" cy="5812790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2023-11-17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  <p:hf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  <p:hf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0105" y="1681480"/>
            <a:ext cx="5157470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480"/>
            <a:ext cx="5183505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  <p:hf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  <p:hf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  <p:hf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  <p:hf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  <p:hf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2.xml"></Relationship><Relationship Id="rId2" Type="http://schemas.openxmlformats.org/officeDocument/2006/relationships/slideLayout" Target="../slideLayouts/slideLayout13.xml"></Relationship><Relationship Id="rId3" Type="http://schemas.openxmlformats.org/officeDocument/2006/relationships/slideLayout" Target="../slideLayouts/slideLayout14.xml"></Relationship><Relationship Id="rId4" Type="http://schemas.openxmlformats.org/officeDocument/2006/relationships/slideLayout" Target="../slideLayouts/slideLayout15.xml"></Relationship><Relationship Id="rId5" Type="http://schemas.openxmlformats.org/officeDocument/2006/relationships/slideLayout" Target="../slideLayouts/slideLayout16.xml"></Relationship><Relationship Id="rId6" Type="http://schemas.openxmlformats.org/officeDocument/2006/relationships/slideLayout" Target="../slideLayouts/slideLayout17.xml"></Relationship><Relationship Id="rId7" Type="http://schemas.openxmlformats.org/officeDocument/2006/relationships/slideLayout" Target="../slideLayouts/slideLayout18.xml"></Relationship><Relationship Id="rId8" Type="http://schemas.openxmlformats.org/officeDocument/2006/relationships/slideLayout" Target="../slideLayouts/slideLayout19.xml"></Relationship><Relationship Id="rId9" Type="http://schemas.openxmlformats.org/officeDocument/2006/relationships/slideLayout" Target="../slideLayouts/slideLayout20.xml"></Relationship><Relationship Id="rId10" Type="http://schemas.openxmlformats.org/officeDocument/2006/relationships/slideLayout" Target="../slideLayouts/slideLayout21.xml"></Relationship><Relationship Id="rId11" Type="http://schemas.openxmlformats.org/officeDocument/2006/relationships/slideLayout" Target="../slideLayouts/slideLayout22.xml"></Relationship><Relationship Id="rId12" Type="http://schemas.openxmlformats.org/officeDocument/2006/relationships/slideLayout" Target="../slideLayouts/slideLayout23.xml"></Relationship><Relationship Id="rId13" Type="http://schemas.openxmlformats.org/officeDocument/2006/relationships/theme" Target="../theme/theme2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>
            <a:lvl1pPr marL="0" indent="0" algn="l" latinLnBrk="0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17/11/2023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2023-11-17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00" r:id="rId1"/>
    <p:sldLayoutId id="2147484401" r:id="rId2"/>
    <p:sldLayoutId id="2147484402" r:id="rId3"/>
    <p:sldLayoutId id="2147484403" r:id="rId4"/>
    <p:sldLayoutId id="2147484404" r:id="rId5"/>
    <p:sldLayoutId id="2147484405" r:id="rId6"/>
    <p:sldLayoutId id="2147484406" r:id="rId7"/>
    <p:sldLayoutId id="2147484407" r:id="rId8"/>
    <p:sldLayoutId id="2147484408" r:id="rId9"/>
    <p:sldLayoutId id="2147484409" r:id="rId10"/>
    <p:sldLayoutId id="2147484410" r:id="rId11"/>
    <p:sldLayoutId id="2147484411" r:id="rId12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marL="0" indent="0" defTabSz="914400" latinLnBrk="1">
        <a:buNone/>
        <a:defRPr lang="ko-KR" smtClean="0" sz="4400" baseline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0"/>
        <a:defRPr lang="ko-KR" smtClean="0" sz="2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0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-69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  <p:timing>
    <p:tnLst>
      <p:par>
        <p:cTn id="1" dur="indefinite" restart="never" nodeType="tmRoot"/>
      </p:par>
    </p:tnLst>
  </p:timing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slideLayout" Target="../slideLayouts/slideLayout1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9.xml"></Relationship><Relationship Id="rId2" Type="http://schemas.openxmlformats.org/officeDocument/2006/relationships/image" Target="../media/fImage20917124141.png"></Relationship><Relationship Id="rId3" Type="http://schemas.openxmlformats.org/officeDocument/2006/relationships/image" Target="../media/fImage447202428467.jpeg"></Relationship></Relationships>
</file>

<file path=ppt/slides/_rels/slide5.xml.rels><?xml version="1.0" encoding="UTF-8"?>
<Relationships xmlns="http://schemas.openxmlformats.org/package/2006/relationships"><Relationship Id="rId3" Type="http://schemas.openxmlformats.org/officeDocument/2006/relationships/image" Target="../media/image2.jpeg"></Relationship><Relationship Id="rId2" Type="http://schemas.openxmlformats.org/officeDocument/2006/relationships/image" Target="../media/image1.jpeg"></Relationship><Relationship Id="rId5" Type="http://schemas.openxmlformats.org/officeDocument/2006/relationships/image" Target="../media/image4.jpeg"></Relationship><Relationship Id="rId4" Type="http://schemas.openxmlformats.org/officeDocument/2006/relationships/image" Target="../media/image3.jpeg"></Relationship><Relationship Id="rId6" Type="http://schemas.openxmlformats.org/officeDocument/2006/relationships/slideLayout" Target="../slideLayouts/slideLayout2.xml"></Relationship></Relationships>
</file>

<file path=ppt/slides/_rels/slide6.xml.rels><?xml version="1.0" encoding="UTF-8"?>
<Relationships xmlns="http://schemas.openxmlformats.org/package/2006/relationships"><Relationship Id="rId3" Type="http://schemas.openxmlformats.org/officeDocument/2006/relationships/image" Target="../media/image6.png"></Relationship><Relationship Id="rId2" Type="http://schemas.openxmlformats.org/officeDocument/2006/relationships/image" Target="../media/image5.png"></Relationship><Relationship Id="rId6" Type="http://schemas.openxmlformats.org/officeDocument/2006/relationships/image" Target="../media/image9.jpeg"></Relationship><Relationship Id="rId5" Type="http://schemas.openxmlformats.org/officeDocument/2006/relationships/image" Target="../media/image8.png"></Relationship><Relationship Id="rId4" Type="http://schemas.openxmlformats.org/officeDocument/2006/relationships/image" Target="../media/image7.png"></Relationship><Relationship Id="rId7" Type="http://schemas.openxmlformats.org/officeDocument/2006/relationships/slideLayout" Target="../slideLayouts/slideLayout2.xml"></Relationship></Relationships>
</file>

<file path=ppt/slides/_rels/slide7.xml.rels><?xml version="1.0" encoding="UTF-8"?>
<Relationships xmlns="http://schemas.openxmlformats.org/package/2006/relationships"><Relationship Id="rId3" Type="http://schemas.openxmlformats.org/officeDocument/2006/relationships/image" Target="../media/image8.png"></Relationship><Relationship Id="rId2" Type="http://schemas.openxmlformats.org/officeDocument/2006/relationships/image" Target="../media/image7.png"></Relationship><Relationship Id="rId4" Type="http://schemas.openxmlformats.org/officeDocument/2006/relationships/image" Target="../media/fImage179286813541.png"></Relationship><Relationship Id="rId5" Type="http://schemas.openxmlformats.org/officeDocument/2006/relationships/image" Target="../media/fImage16437701368467.png"></Relationship><Relationship Id="rId6" Type="http://schemas.openxmlformats.org/officeDocument/2006/relationships/image" Target="../media/fImage17241681376334.png"></Relationship><Relationship Id="rId7" Type="http://schemas.openxmlformats.org/officeDocument/2006/relationships/image" Target="../media/fImage15218891386500.png"></Relationship><Relationship Id="rId8" Type="http://schemas.openxmlformats.org/officeDocument/2006/relationships/image" Target="../media/fImage16717441399169.png"></Relationship><Relationship Id="rId9" Type="http://schemas.openxmlformats.org/officeDocument/2006/relationships/image" Target="../media/fImage15401801405724.png"></Relationship><Relationship Id="rId10" Type="http://schemas.openxmlformats.org/officeDocument/2006/relationships/slideLayout" Target="../slideLayouts/slideLayout2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image7.png"></Relationship><Relationship Id="rId3" Type="http://schemas.openxmlformats.org/officeDocument/2006/relationships/image" Target="../media/image8.png"></Relationship><Relationship Id="rId4" Type="http://schemas.openxmlformats.org/officeDocument/2006/relationships/image" Target="../media/image10.png"></Relationship><Relationship Id="rId5" Type="http://schemas.openxmlformats.org/officeDocument/2006/relationships/image" Target="../media/image11.jpeg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dirty="0"/>
              <a:t>PC(방랑자) 컨텐츠 기획서</a:t>
            </a:r>
          </a:p>
        </p:txBody>
      </p:sp>
      <p:sp>
        <p:nvSpPr>
          <p:cNvPr id="3" name="부제목 2"/>
          <p:cNvSpPr txBox="1">
            <a:spLocks noGrp="1"/>
          </p:cNvSpPr>
          <p:nvPr>
            <p:ph type="subTitle" idx="1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r" latinLnBrk="0">
              <a:buFontTx/>
              <a:buNone/>
            </a:pPr>
            <a:r>
              <a:rPr lang="ko-KR" altLang="en-US"/>
              <a:t>윤정근</a:t>
            </a:r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35915" y="382905"/>
            <a:ext cx="11519535" cy="1073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/>
              <a:t>문서 개요</a:t>
            </a:r>
          </a:p>
        </p:txBody>
      </p:sp>
      <p:graphicFrame>
        <p:nvGraphicFramePr>
          <p:cNvPr id="3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0140157"/>
              </p:ext>
            </p:extLst>
          </p:nvPr>
        </p:nvGraphicFramePr>
        <p:xfrm>
          <a:off x="822960" y="1443990"/>
          <a:ext cx="10546080" cy="17195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17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04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marL="0" indent="0" hangingPunct="1"/>
                      <a:r>
                        <a:rPr sz="1800" b="1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해</a:t>
                      </a:r>
                      <a:r>
                        <a:rPr lang="ko-KR" sz="1800" b="1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당 문서는 게임 ‘</a:t>
                      </a:r>
                      <a:r>
                        <a:rPr lang="ko-KR" sz="1800" b="1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방량엽사전’에서</a:t>
                      </a:r>
                      <a:r>
                        <a:rPr lang="ko-KR" sz="1800" b="1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등장하는 PC(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방랑자</a:t>
                      </a:r>
                      <a:r>
                        <a:rPr lang="ko-KR" sz="1800" b="1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)의 컨셉, 정책, 캐릭터 설정을 정리한 문서다.</a:t>
                      </a:r>
                      <a:endParaRPr lang="ko-KR" altLang="en-US" sz="1800" b="1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9580"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 이유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pc</a:t>
                      </a:r>
                      <a:r>
                        <a:rPr lang="ko-KR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(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방랑자</a:t>
                      </a:r>
                      <a:r>
                        <a:rPr lang="ko-KR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)에 컨셉, 규칙, 설정을 정리하기 위해.</a:t>
                      </a: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9580"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 목적 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본 문서를 읽는 사람에게 내용을 확실히 전하기 위해.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9580"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 목표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캐릭터의 개발 방향성을 확실시 하는 것.</a:t>
                      </a: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2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35915" y="382905"/>
            <a:ext cx="11519535" cy="1073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en-US" altLang="ko-KR" dirty="0"/>
              <a:t>PC(</a:t>
            </a:r>
            <a:r>
              <a:rPr lang="ko-KR" altLang="en-US" dirty="0"/>
              <a:t>방랑자</a:t>
            </a:r>
            <a:r>
              <a:rPr lang="en-US" altLang="ko-KR" dirty="0"/>
              <a:t>)</a:t>
            </a:r>
            <a:endParaRPr lang="ko-KR" altLang="en-US" dirty="0"/>
          </a:p>
        </p:txBody>
      </p:sp>
      <p:graphicFrame>
        <p:nvGraphicFramePr>
          <p:cNvPr id="3" name="표 1"/>
          <p:cNvGraphicFramePr>
            <a:graphicFrameLocks noGrp="1"/>
          </p:cNvGraphicFramePr>
          <p:nvPr/>
        </p:nvGraphicFramePr>
        <p:xfrm>
          <a:off x="335915" y="1456055"/>
          <a:ext cx="11520805" cy="3680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5580"/>
                <a:gridCol w="10055225"/>
              </a:tblGrid>
              <a:tr h="370840">
                <a:tc gridSpan="2"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en-US" altLang="ko-KR" sz="18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PC(</a:t>
                      </a:r>
                      <a:r>
                        <a:rPr lang="ko-KR" altLang="en-US" sz="18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방랑자</a:t>
                      </a:r>
                      <a:r>
                        <a:rPr lang="en-US" altLang="ko-KR" sz="18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)</a:t>
                      </a:r>
                      <a:r>
                        <a:rPr lang="ko-KR" altLang="en-US" sz="18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란</a:t>
                      </a:r>
                      <a:r>
                        <a:rPr lang="en-US" altLang="ko-KR" sz="18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?</a:t>
                      </a:r>
                      <a:endParaRPr lang="ko-KR" altLang="en-US" sz="18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449580">
                <a:tc gridSpan="2"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en-US" altLang="ko-KR" sz="18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‘</a:t>
                      </a:r>
                      <a:r>
                        <a:rPr lang="ko-KR" altLang="en-US" sz="18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방랑엽사전</a:t>
                      </a:r>
                      <a:r>
                        <a:rPr lang="en-US" altLang="ko-KR" sz="18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’</a:t>
                      </a:r>
                      <a:r>
                        <a:rPr lang="ko-KR" altLang="en-US" sz="18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의 </a:t>
                      </a:r>
                      <a:r>
                        <a:rPr lang="ko-KR" altLang="en-US" sz="18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플레이어가 직접 조종하는 </a:t>
                      </a:r>
                      <a:r>
                        <a:rPr lang="ko-KR" altLang="en-US" sz="18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캐릭터</a:t>
                      </a:r>
                      <a:r>
                        <a:rPr lang="ko-KR" altLang="en-US" sz="18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로 작중 스토리에 중심인물 이다.</a:t>
                      </a:r>
                      <a:endParaRPr lang="ko-KR" altLang="en-US" sz="18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2860040"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sz="1800"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캐릭터 </a:t>
                      </a: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sz="1800"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규칙</a:t>
                      </a:r>
                      <a:endParaRPr lang="ko-KR" altLang="en-US" sz="18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ctr"/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sz="1800"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캐릭터에는 인간 남자와 여자가 있다.</a:t>
                      </a: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sz="1800"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장비는 전투 중 착용 및 해제할 수 없다.</a:t>
                      </a: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sz="1800"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무기는 주 설정과 보조 설정으로 최대 2개 까지 설정할 수 있으며, 전투 중 자유롭게 변경할 수 있다.</a:t>
                      </a: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sz="1800"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무기 착용시 왼손과 오른손에 각각 1개씩 최대 2개를 장비할 수 있다.</a:t>
                      </a: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sz="1800"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모든 종류 무기를 사용할 수 있다. </a:t>
                      </a: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sz="1800"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다양한 방법으로 경험치를 얻어 경지를 올릴 수 있다. (최대 8)</a:t>
                      </a: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sz="1800"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캐릭터의 능력치는 레벨에 비례하여 최대 성장치가 존재한다.</a:t>
                      </a: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sz="1800"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캐릭터의 경지가 오를 시 체력과 지구력이 일정량 상승하며 추가적인 수련 등의 방법으로 능력치들을 상승 시킬 수 있다.</a:t>
                      </a:r>
                      <a:endParaRPr lang="ko-KR" altLang="en-US" sz="18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ctr"/>
                </a:tc>
              </a:tr>
            </a:tbl>
          </a:graphicData>
        </a:graphic>
      </p:graphicFrame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0928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Rect 0"/>
          <p:cNvCxnSpPr/>
          <p:nvPr/>
        </p:nvCxnSpPr>
        <p:spPr>
          <a:xfrm rot="0">
            <a:off x="0" y="975360"/>
            <a:ext cx="12193905" cy="1905"/>
          </a:xfrm>
          <a:prstGeom prst="lin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 0"/>
          <p:cNvSpPr txBox="1">
            <a:spLocks/>
          </p:cNvSpPr>
          <p:nvPr/>
        </p:nvSpPr>
        <p:spPr>
          <a:xfrm rot="0" flipH="1">
            <a:off x="192405" y="335280"/>
            <a:ext cx="3766185" cy="64643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l" defTabSz="914400" eaLnBrk="1" latinLnBrk="0" hangingPunct="1">
              <a:buFontTx/>
              <a:buNone/>
            </a:pPr>
            <a:r>
              <a:rPr sz="3600" b="1">
                <a:solidFill>
                  <a:schemeClr val="accent1">
                    <a:lumMod val="50000"/>
                  </a:schemeClr>
                </a:solidFill>
                <a:latin typeface="나눔스퀘어 ExtraBold" charset="0"/>
                <a:ea typeface="나눔스퀘어 ExtraBold" charset="0"/>
              </a:rPr>
              <a:t>5.캐릭터</a:t>
            </a:r>
            <a:endParaRPr lang="ko-KR" altLang="en-US" sz="3600" b="1">
              <a:solidFill>
                <a:schemeClr val="accent1">
                  <a:lumMod val="50000"/>
                </a:schemeClr>
              </a:solidFill>
              <a:latin typeface="나눔스퀘어 ExtraBold" charset="0"/>
              <a:ea typeface="나눔스퀘어 ExtraBold" charset="0"/>
            </a:endParaRPr>
          </a:p>
        </p:txBody>
      </p:sp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187325" y="1282065"/>
          <a:ext cx="8272145" cy="4582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9230"/>
                <a:gridCol w="6812915"/>
              </a:tblGrid>
              <a:tr h="368300">
                <a:tc gridSpan="2"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kern="1200" b="1">
                          <a:solidFill>
                            <a:srgbClr val="FFFFFF"/>
                          </a:solidFill>
                          <a:latin typeface="맑은 고딕" charset="0"/>
                          <a:ea typeface="맑은 고딕" charset="0"/>
                        </a:rPr>
                        <a:t>캐릭터 </a:t>
                      </a:r>
                      <a:endParaRPr lang="ko-KR" altLang="en-US" kern="1200" b="1">
                        <a:solidFill>
                          <a:srgbClr val="FFFFFF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645160"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이름</a:t>
                      </a:r>
                      <a:endParaRPr lang="ko-KR" altLang="en-US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(닉네임)</a:t>
                      </a:r>
                      <a:endParaRPr lang="ko-KR" altLang="en-US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플레이어 임의 설정</a:t>
                      </a:r>
                      <a:endParaRPr lang="ko-KR" altLang="en-US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기본적으로 방랑자라고 불린다.</a:t>
                      </a:r>
                      <a:endParaRPr lang="ko-KR" altLang="en-US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45160"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성격</a:t>
                      </a:r>
                      <a:endParaRPr lang="ko-KR" altLang="en-US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전체적으로 냉정 하지만 괴물에 관련된 </a:t>
                      </a:r>
                      <a:endParaRPr lang="ko-KR" altLang="en-US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일에는 복수귀적 면모를 보인다.</a:t>
                      </a:r>
                      <a:endParaRPr lang="ko-KR" altLang="en-US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배경</a:t>
                      </a:r>
                      <a:endParaRPr lang="ko-KR" altLang="en-US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과거 괴물들로 인해 가족과 친구를 잃은 방랑자.</a:t>
                      </a:r>
                      <a:endParaRPr lang="ko-KR" altLang="en-US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55240"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캐릭터 </a:t>
                      </a:r>
                      <a:endParaRPr lang="ko-KR" altLang="en-US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규칙</a:t>
                      </a:r>
                      <a:endParaRPr lang="ko-KR" altLang="en-US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sz="1600"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캐릭터에는 인간 남자와 여자가 있다.</a:t>
                      </a:r>
                      <a:endParaRPr lang="ko-KR" altLang="en-US" sz="16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sz="1600"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장비는 전투 중 착용 및 해제할 수 없다.</a:t>
                      </a:r>
                      <a:endParaRPr lang="ko-KR" altLang="en-US" sz="16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sz="1600"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무기는 주 설정과 보조 설정으로 최대 2개 까지 설정할 수 있으며, 전투 중 자유롭게 변경할 수 있다.</a:t>
                      </a:r>
                      <a:endParaRPr lang="ko-KR" altLang="en-US" sz="16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sz="1600"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무기 착용시 왼손과 오른손에 각각 1개씩 최대 2개를 장비할 수 있다.</a:t>
                      </a:r>
                      <a:endParaRPr lang="ko-KR" altLang="en-US" sz="16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sz="1600"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모든 종류 무기를 사용할 수 있다. </a:t>
                      </a:r>
                      <a:endParaRPr lang="ko-KR" altLang="en-US" sz="16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sz="1600"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다양한 방법으로 경험치를 얻어 경지를 올릴 수 있다. (최대 8)</a:t>
                      </a:r>
                      <a:endParaRPr lang="ko-KR" altLang="en-US" sz="16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sz="1600"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캐릭터의 능력치는 레벨에 비례하여 최대 성장치가 존재한다.</a:t>
                      </a:r>
                      <a:endParaRPr lang="ko-KR" altLang="en-US" sz="16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sz="1600" kern="120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캐릭터의 경지가 오를 시 체력과 지구력이 일정량 상승하며 추가적인 수련 등의 방법으로 능력치들을 상승 시킬 수 있다.</a:t>
                      </a:r>
                      <a:endParaRPr lang="ko-KR" altLang="en-US" sz="16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7" name="Picture " descr="C:/Users/yhgki/AppData/Roaming/PolarisOffice/ETemp/8556_21551384/fImage20917124141.pn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05" r="20814"/>
          <a:stretch>
            <a:fillRect/>
          </a:stretch>
        </p:blipFill>
        <p:spPr>
          <a:xfrm rot="0">
            <a:off x="8526780" y="1717040"/>
            <a:ext cx="1862455" cy="3507105"/>
          </a:xfrm>
          <a:prstGeom prst="rect"/>
          <a:noFill/>
        </p:spPr>
      </p:pic>
      <p:pic>
        <p:nvPicPr>
          <p:cNvPr id="8" name="Picture " descr="C:/Users/yhgki/AppData/Roaming/PolarisOffice/ETemp/8556_21551384/fImage447202428467.jpeg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0264"/>
          <a:stretch>
            <a:fillRect/>
          </a:stretch>
        </p:blipFill>
        <p:spPr>
          <a:xfrm rot="0">
            <a:off x="10463530" y="1700530"/>
            <a:ext cx="1493520" cy="3498850"/>
          </a:xfrm>
          <a:prstGeom prst="rect"/>
          <a:noFill/>
        </p:spPr>
      </p:pic>
      <p:sp>
        <p:nvSpPr>
          <p:cNvPr id="9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sz="1200">
                <a:latin typeface="Arial" charset="0"/>
                <a:ea typeface="나눔스퀘어" charset="0"/>
              </a:rPr>
              <a:t>4</a:t>
            </a:fld>
            <a:endParaRPr lang="ko-KR" altLang="en-US" sz="1200">
              <a:latin typeface="Arial" charset="0"/>
              <a:ea typeface="나눔스퀘어" charset="0"/>
            </a:endParaRPr>
          </a:p>
        </p:txBody>
      </p:sp>
      <p:sp>
        <p:nvSpPr>
          <p:cNvPr id="11" name="Rect 0"/>
          <p:cNvSpPr>
            <a:spLocks/>
          </p:cNvSpPr>
          <p:nvPr/>
        </p:nvSpPr>
        <p:spPr>
          <a:xfrm rot="0">
            <a:off x="11353800" y="6416675"/>
            <a:ext cx="647065" cy="441960"/>
          </a:xfrm>
          <a:prstGeom prst="actionButtonDocument"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endParaRPr lang="ko-KR" altLang="en-US" sz="800">
              <a:latin typeface="Arial" charset="0"/>
              <a:ea typeface="나눔스퀘어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800">
              <a:latin typeface="Arial" charset="0"/>
              <a:ea typeface="나눔스퀘어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r>
              <a:rPr sz="800">
                <a:latin typeface="Arial" charset="0"/>
                <a:ea typeface="나눔스퀘어" charset="0"/>
              </a:rPr>
              <a:t>문서 목차</a:t>
            </a:r>
            <a:endParaRPr lang="ko-KR" altLang="en-US" sz="800">
              <a:latin typeface="Arial" charset="0"/>
              <a:ea typeface="나눔스퀘어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35915" y="382905"/>
            <a:ext cx="11519535" cy="1073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컨셉 정립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 sz="1200">
                <a:latin typeface="맑은 고딕" charset="0"/>
                <a:ea typeface="맑은 고딕" charset="0"/>
                <a:cs typeface="+mn-cs"/>
              </a:rPr>
              <a:t>4</a:t>
            </a:fld>
            <a:endParaRPr lang="ko-KR" altLang="en-US" sz="1200">
              <a:latin typeface="맑은 고딕" charset="0"/>
              <a:ea typeface="맑은 고딕" charset="0"/>
              <a:cs typeface="+mn-cs"/>
            </a:endParaRPr>
          </a:p>
        </p:txBody>
      </p:sp>
      <p:graphicFrame>
        <p:nvGraphicFramePr>
          <p:cNvPr id="5" name="표 3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7399308"/>
              </p:ext>
            </p:extLst>
          </p:nvPr>
        </p:nvGraphicFramePr>
        <p:xfrm>
          <a:off x="1153160" y="1448802"/>
          <a:ext cx="7963535" cy="2517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635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814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sz="1600" b="1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디자</a:t>
                      </a:r>
                      <a:r>
                        <a:rPr lang="ko-KR" sz="1600" b="1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인 컨셉</a:t>
                      </a:r>
                      <a:endParaRPr lang="ko-KR" altLang="en-US" sz="1600" b="1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7950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등장 캐릭터는 대부분 동양인 계열 캐릭터이다.</a:t>
                      </a:r>
                    </a:p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옷의 디자인은 한국과 중국의 동양풍 스타일을 섞어서 사용한다.</a:t>
                      </a:r>
                    </a:p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대부분의 캐릭터는 한국 계열 옷을 입는다.</a:t>
                      </a:r>
                    </a:p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무림 계열 캐릭터는 한국 계열의 옷을 중심으로 중국 계열 옷을 입는다.</a:t>
                      </a:r>
                      <a:endParaRPr lang="en-US" altLang="ko-KR" sz="16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7950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본래 무림은 대륙 중심 제국(중국풍)에서 활동 했으나 어떠한 사건을 계기로 본래 중심 인원들이 대부분 죽고 잔존 세력들이 동쪽 나라(</a:t>
                      </a:r>
                      <a:r>
                        <a:rPr lang="ko-KR" altLang="en-US" sz="16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한국풍</a:t>
                      </a: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)로 도망쳐 왔다. 그렇기에 대부분의 사람들은 동쪽 나라의 옷을 입고 무림 소속 캐릭터들은 동쪽 나라의 옷 위에 제국의 갑옷을 입는다.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6" name="그림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372"/>
          <a:stretch>
            <a:fillRect/>
          </a:stretch>
        </p:blipFill>
        <p:spPr>
          <a:xfrm>
            <a:off x="9194165" y="1449070"/>
            <a:ext cx="2214245" cy="4864100"/>
          </a:xfrm>
          <a:prstGeom prst="rect">
            <a:avLst/>
          </a:prstGeom>
          <a:noFill/>
        </p:spPr>
      </p:pic>
      <p:pic>
        <p:nvPicPr>
          <p:cNvPr id="7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7090" y="4150995"/>
            <a:ext cx="2219960" cy="2153920"/>
          </a:xfrm>
          <a:prstGeom prst="rect">
            <a:avLst/>
          </a:prstGeom>
          <a:noFill/>
        </p:spPr>
      </p:pic>
      <p:pic>
        <p:nvPicPr>
          <p:cNvPr id="8" name="그림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8" r="16055"/>
          <a:stretch>
            <a:fillRect/>
          </a:stretch>
        </p:blipFill>
        <p:spPr>
          <a:xfrm>
            <a:off x="1175385" y="4124960"/>
            <a:ext cx="3236595" cy="2161540"/>
          </a:xfrm>
          <a:prstGeom prst="rect">
            <a:avLst/>
          </a:prstGeom>
          <a:noFill/>
        </p:spPr>
      </p:pic>
      <p:pic>
        <p:nvPicPr>
          <p:cNvPr id="9" name="그림 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95" r="31046"/>
          <a:stretch>
            <a:fillRect/>
          </a:stretch>
        </p:blipFill>
        <p:spPr>
          <a:xfrm>
            <a:off x="7049135" y="4150995"/>
            <a:ext cx="2067560" cy="216217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35915" y="382905"/>
            <a:ext cx="11520170" cy="107378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정책 정립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 sz="1200">
                <a:latin typeface="맑은 고딕" charset="0"/>
                <a:ea typeface="맑은 고딕" charset="0"/>
                <a:cs typeface="+mn-cs"/>
              </a:rPr>
              <a:t>5</a:t>
            </a:fld>
            <a:endParaRPr lang="ko-KR" altLang="en-US" sz="1200">
              <a:latin typeface="맑은 고딕" charset="0"/>
              <a:ea typeface="맑은 고딕" charset="0"/>
              <a:cs typeface="+mn-cs"/>
            </a:endParaRPr>
          </a:p>
        </p:txBody>
      </p:sp>
      <p:graphicFrame>
        <p:nvGraphicFramePr>
          <p:cNvPr id="5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4873959"/>
              </p:ext>
            </p:extLst>
          </p:nvPr>
        </p:nvGraphicFramePr>
        <p:xfrm>
          <a:off x="335915" y="1454150"/>
          <a:ext cx="477139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42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071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규칙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차원</a:t>
                      </a: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3D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그래픽 풍</a:t>
                      </a: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실사에 가까운 그래픽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폴리곤</a:t>
                      </a: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하이 </a:t>
                      </a:r>
                      <a:r>
                        <a:rPr lang="ko-KR" altLang="en-US"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폴리곤</a:t>
                      </a: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타입</a:t>
                      </a: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파츠형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11" name="그룹 174"/>
          <p:cNvGrpSpPr/>
          <p:nvPr/>
        </p:nvGrpSpPr>
        <p:grpSpPr>
          <a:xfrm>
            <a:off x="349250" y="3997960"/>
            <a:ext cx="3387090" cy="2331085"/>
            <a:chOff x="349250" y="3997960"/>
            <a:chExt cx="3387090" cy="2331085"/>
          </a:xfrm>
        </p:grpSpPr>
        <p:sp>
          <p:nvSpPr>
            <p:cNvPr id="10" name="도형 18"/>
            <p:cNvSpPr>
              <a:spLocks/>
            </p:cNvSpPr>
            <p:nvPr/>
          </p:nvSpPr>
          <p:spPr>
            <a:xfrm>
              <a:off x="351155" y="3997960"/>
              <a:ext cx="3385185" cy="2326640"/>
            </a:xfrm>
            <a:prstGeom prst="rect">
              <a:avLst/>
            </a:prstGeom>
            <a:solidFill>
              <a:srgbClr val="1E2123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pic>
          <p:nvPicPr>
            <p:cNvPr id="8" name="그림 8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297" t="7113" r="37396" b="12146"/>
            <a:stretch>
              <a:fillRect/>
            </a:stretch>
          </p:blipFill>
          <p:spPr>
            <a:xfrm>
              <a:off x="2929890" y="4682490"/>
              <a:ext cx="800735" cy="1645920"/>
            </a:xfrm>
            <a:prstGeom prst="rect">
              <a:avLst/>
            </a:prstGeom>
            <a:noFill/>
          </p:spPr>
        </p:pic>
        <p:pic>
          <p:nvPicPr>
            <p:cNvPr id="6" name="그림 6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829" t="4825" r="42476" b="9608"/>
            <a:stretch>
              <a:fillRect/>
            </a:stretch>
          </p:blipFill>
          <p:spPr>
            <a:xfrm>
              <a:off x="2164080" y="4347210"/>
              <a:ext cx="762635" cy="1980565"/>
            </a:xfrm>
            <a:prstGeom prst="rect">
              <a:avLst/>
            </a:prstGeom>
            <a:noFill/>
          </p:spPr>
        </p:pic>
        <p:pic>
          <p:nvPicPr>
            <p:cNvPr id="7" name="그림 7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709" t="1753" r="37552" b="2237"/>
            <a:stretch>
              <a:fillRect/>
            </a:stretch>
          </p:blipFill>
          <p:spPr>
            <a:xfrm>
              <a:off x="349250" y="4104005"/>
              <a:ext cx="970280" cy="2224405"/>
            </a:xfrm>
            <a:prstGeom prst="rect">
              <a:avLst/>
            </a:prstGeom>
            <a:noFill/>
          </p:spPr>
        </p:pic>
        <p:pic>
          <p:nvPicPr>
            <p:cNvPr id="9" name="그림 9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537" t="2214" r="40736" b="4798"/>
            <a:stretch>
              <a:fillRect/>
            </a:stretch>
          </p:blipFill>
          <p:spPr>
            <a:xfrm>
              <a:off x="1318895" y="4175125"/>
              <a:ext cx="848360" cy="2153285"/>
            </a:xfrm>
            <a:prstGeom prst="rect">
              <a:avLst/>
            </a:prstGeom>
            <a:noFill/>
          </p:spPr>
        </p:pic>
      </p:grpSp>
      <p:grpSp>
        <p:nvGrpSpPr>
          <p:cNvPr id="26" name="그룹 237"/>
          <p:cNvGrpSpPr/>
          <p:nvPr/>
        </p:nvGrpSpPr>
        <p:grpSpPr>
          <a:xfrm>
            <a:off x="9021445" y="1450975"/>
            <a:ext cx="2842260" cy="4904740"/>
            <a:chOff x="9021445" y="1450975"/>
            <a:chExt cx="2842260" cy="4904740"/>
          </a:xfrm>
        </p:grpSpPr>
        <p:pic>
          <p:nvPicPr>
            <p:cNvPr id="12" name="그림 193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722" r="63640"/>
            <a:stretch>
              <a:fillRect/>
            </a:stretch>
          </p:blipFill>
          <p:spPr>
            <a:xfrm>
              <a:off x="9021445" y="1450975"/>
              <a:ext cx="2842260" cy="4900295"/>
            </a:xfrm>
            <a:prstGeom prst="rect">
              <a:avLst/>
            </a:prstGeom>
            <a:noFill/>
          </p:spPr>
        </p:pic>
        <p:sp>
          <p:nvSpPr>
            <p:cNvPr id="13" name="도형 196"/>
            <p:cNvSpPr>
              <a:spLocks/>
            </p:cNvSpPr>
            <p:nvPr/>
          </p:nvSpPr>
          <p:spPr>
            <a:xfrm>
              <a:off x="10911840" y="5783580"/>
              <a:ext cx="476885" cy="572135"/>
            </a:xfrm>
            <a:custGeom>
              <a:avLst/>
              <a:gdLst>
                <a:gd name="TX0" fmla="*/ 68 w 751"/>
                <a:gd name="TY0" fmla="*/ 0 h 901"/>
                <a:gd name="TX1" fmla="*/ 654 w 751"/>
                <a:gd name="TY1" fmla="*/ 68 h 901"/>
                <a:gd name="TX2" fmla="*/ 750 w 751"/>
                <a:gd name="TY2" fmla="*/ 750 h 901"/>
                <a:gd name="TX3" fmla="*/ 381 w 751"/>
                <a:gd name="TY3" fmla="*/ 900 h 901"/>
                <a:gd name="TX4" fmla="*/ 0 w 751"/>
                <a:gd name="TY4" fmla="*/ 709 h 901"/>
                <a:gd name="TX5" fmla="*/ 109 w 751"/>
                <a:gd name="TY5" fmla="*/ 13 h 901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751" h="901">
                  <a:moveTo>
                    <a:pt x="68" y="0"/>
                  </a:moveTo>
                  <a:lnTo>
                    <a:pt x="654" y="68"/>
                  </a:lnTo>
                  <a:lnTo>
                    <a:pt x="750" y="750"/>
                  </a:lnTo>
                  <a:lnTo>
                    <a:pt x="381" y="900"/>
                  </a:lnTo>
                  <a:lnTo>
                    <a:pt x="0" y="709"/>
                  </a:lnTo>
                  <a:lnTo>
                    <a:pt x="109" y="13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15" name="도형 198"/>
            <p:cNvSpPr>
              <a:spLocks/>
            </p:cNvSpPr>
            <p:nvPr/>
          </p:nvSpPr>
          <p:spPr>
            <a:xfrm>
              <a:off x="10439400" y="3461385"/>
              <a:ext cx="876300" cy="2316480"/>
            </a:xfrm>
            <a:custGeom>
              <a:avLst/>
              <a:gdLst>
                <a:gd name="TX0" fmla="*/ 854 w 1380"/>
                <a:gd name="TY0" fmla="*/ 3722 h 3798"/>
                <a:gd name="TX1" fmla="*/ 1379 w 1380"/>
                <a:gd name="TY1" fmla="*/ 3797 h 3798"/>
                <a:gd name="TX2" fmla="*/ 1341 w 1380"/>
                <a:gd name="TY2" fmla="*/ 2344 h 3798"/>
                <a:gd name="TX3" fmla="*/ 985 w 1380"/>
                <a:gd name="TY3" fmla="*/ 1856 h 3798"/>
                <a:gd name="TX4" fmla="*/ 807 w 1380"/>
                <a:gd name="TY4" fmla="*/ 431 h 3798"/>
                <a:gd name="TX5" fmla="*/ 488 w 1380"/>
                <a:gd name="TY5" fmla="*/ 0 h 3798"/>
                <a:gd name="TX6" fmla="*/ 0 w 1380"/>
                <a:gd name="TY6" fmla="*/ 19 h 3798"/>
                <a:gd name="TX7" fmla="*/ 57 w 1380"/>
                <a:gd name="TY7" fmla="*/ 1003 h 3798"/>
                <a:gd name="TX8" fmla="*/ 300 w 1380"/>
                <a:gd name="TY8" fmla="*/ 1865 h 3798"/>
                <a:gd name="TX9" fmla="*/ 591 w 1380"/>
                <a:gd name="TY9" fmla="*/ 2803 h 3798"/>
                <a:gd name="TX10" fmla="*/ 854 w 1380"/>
                <a:gd name="TY10" fmla="*/ 3722 h 3798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380" h="3798">
                  <a:moveTo>
                    <a:pt x="854" y="3722"/>
                  </a:moveTo>
                  <a:lnTo>
                    <a:pt x="1379" y="3797"/>
                  </a:lnTo>
                  <a:lnTo>
                    <a:pt x="1341" y="2344"/>
                  </a:lnTo>
                  <a:lnTo>
                    <a:pt x="985" y="1856"/>
                  </a:lnTo>
                  <a:lnTo>
                    <a:pt x="807" y="431"/>
                  </a:lnTo>
                  <a:lnTo>
                    <a:pt x="488" y="0"/>
                  </a:lnTo>
                  <a:lnTo>
                    <a:pt x="0" y="19"/>
                  </a:lnTo>
                  <a:lnTo>
                    <a:pt x="57" y="1003"/>
                  </a:lnTo>
                  <a:lnTo>
                    <a:pt x="300" y="1865"/>
                  </a:lnTo>
                  <a:lnTo>
                    <a:pt x="591" y="2803"/>
                  </a:lnTo>
                  <a:lnTo>
                    <a:pt x="854" y="3722"/>
                  </a:lnTo>
                  <a:close/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17" name="도형 207"/>
            <p:cNvSpPr>
              <a:spLocks/>
            </p:cNvSpPr>
            <p:nvPr/>
          </p:nvSpPr>
          <p:spPr>
            <a:xfrm>
              <a:off x="10111740" y="2330450"/>
              <a:ext cx="721360" cy="715010"/>
            </a:xfrm>
            <a:custGeom>
              <a:avLst/>
              <a:gdLst>
                <a:gd name="TX0" fmla="*/ 122 w 1136"/>
                <a:gd name="TY0" fmla="*/ 1087 h 1126"/>
                <a:gd name="TX1" fmla="*/ 844 w 1136"/>
                <a:gd name="TY1" fmla="*/ 1125 h 1126"/>
                <a:gd name="TX2" fmla="*/ 975 w 1136"/>
                <a:gd name="TY2" fmla="*/ 731 h 1126"/>
                <a:gd name="TX3" fmla="*/ 910 w 1136"/>
                <a:gd name="TY3" fmla="*/ 497 h 1126"/>
                <a:gd name="TX4" fmla="*/ 1135 w 1136"/>
                <a:gd name="TY4" fmla="*/ 84 h 1126"/>
                <a:gd name="TX5" fmla="*/ 844 w 1136"/>
                <a:gd name="TY5" fmla="*/ 0 h 1126"/>
                <a:gd name="TX6" fmla="*/ 572 w 1136"/>
                <a:gd name="TY6" fmla="*/ 84 h 1126"/>
                <a:gd name="TX7" fmla="*/ 310 w 1136"/>
                <a:gd name="TY7" fmla="*/ 28 h 1126"/>
                <a:gd name="TX8" fmla="*/ 0 w 1136"/>
                <a:gd name="TY8" fmla="*/ 356 h 1126"/>
                <a:gd name="TX9" fmla="*/ 0 w 1136"/>
                <a:gd name="TY9" fmla="*/ 787 h 1126"/>
                <a:gd name="TX10" fmla="*/ 132 w 1136"/>
                <a:gd name="TY10" fmla="*/ 1097 h 1126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136" h="1126">
                  <a:moveTo>
                    <a:pt x="122" y="1087"/>
                  </a:moveTo>
                  <a:lnTo>
                    <a:pt x="844" y="1125"/>
                  </a:lnTo>
                  <a:lnTo>
                    <a:pt x="975" y="731"/>
                  </a:lnTo>
                  <a:lnTo>
                    <a:pt x="910" y="497"/>
                  </a:lnTo>
                  <a:lnTo>
                    <a:pt x="1135" y="84"/>
                  </a:lnTo>
                  <a:lnTo>
                    <a:pt x="844" y="0"/>
                  </a:lnTo>
                  <a:lnTo>
                    <a:pt x="572" y="84"/>
                  </a:lnTo>
                  <a:lnTo>
                    <a:pt x="310" y="28"/>
                  </a:lnTo>
                  <a:lnTo>
                    <a:pt x="0" y="356"/>
                  </a:lnTo>
                  <a:lnTo>
                    <a:pt x="0" y="787"/>
                  </a:lnTo>
                  <a:lnTo>
                    <a:pt x="132" y="1097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18" name="도형 213"/>
            <p:cNvSpPr>
              <a:spLocks/>
            </p:cNvSpPr>
            <p:nvPr/>
          </p:nvSpPr>
          <p:spPr>
            <a:xfrm>
              <a:off x="10100310" y="3068320"/>
              <a:ext cx="643255" cy="363855"/>
            </a:xfrm>
            <a:custGeom>
              <a:avLst/>
              <a:gdLst>
                <a:gd name="TX0" fmla="*/ 0 w 1013"/>
                <a:gd name="TY0" fmla="*/ 404 h 573"/>
                <a:gd name="TX1" fmla="*/ 487 w 1013"/>
                <a:gd name="TY1" fmla="*/ 572 h 573"/>
                <a:gd name="TX2" fmla="*/ 993 w 1013"/>
                <a:gd name="TY2" fmla="*/ 525 h 573"/>
                <a:gd name="TX3" fmla="*/ 1012 w 1013"/>
                <a:gd name="TY3" fmla="*/ 216 h 573"/>
                <a:gd name="TX4" fmla="*/ 872 w 1013"/>
                <a:gd name="TY4" fmla="*/ 19 h 573"/>
                <a:gd name="TX5" fmla="*/ 140 w 1013"/>
                <a:gd name="TY5" fmla="*/ 0 h 573"/>
                <a:gd name="TX6" fmla="*/ 37 w 1013"/>
                <a:gd name="TY6" fmla="*/ 122 h 573"/>
                <a:gd name="TX7" fmla="*/ 37 w 1013"/>
                <a:gd name="TY7" fmla="*/ 404 h 573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1013" h="573">
                  <a:moveTo>
                    <a:pt x="0" y="404"/>
                  </a:moveTo>
                  <a:lnTo>
                    <a:pt x="487" y="572"/>
                  </a:lnTo>
                  <a:lnTo>
                    <a:pt x="993" y="525"/>
                  </a:lnTo>
                  <a:lnTo>
                    <a:pt x="1012" y="216"/>
                  </a:lnTo>
                  <a:lnTo>
                    <a:pt x="872" y="19"/>
                  </a:lnTo>
                  <a:lnTo>
                    <a:pt x="140" y="0"/>
                  </a:lnTo>
                  <a:lnTo>
                    <a:pt x="37" y="122"/>
                  </a:lnTo>
                  <a:lnTo>
                    <a:pt x="37" y="404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19" name="도형 216"/>
            <p:cNvSpPr>
              <a:spLocks/>
            </p:cNvSpPr>
            <p:nvPr/>
          </p:nvSpPr>
          <p:spPr>
            <a:xfrm>
              <a:off x="9992995" y="3401695"/>
              <a:ext cx="566420" cy="2340610"/>
            </a:xfrm>
            <a:custGeom>
              <a:avLst/>
              <a:gdLst>
                <a:gd name="TX0" fmla="*/ 178 w 892"/>
                <a:gd name="TY0" fmla="*/ 0 h 3686"/>
                <a:gd name="TX1" fmla="*/ 581 w 892"/>
                <a:gd name="TY1" fmla="*/ 150 h 3686"/>
                <a:gd name="TX2" fmla="*/ 722 w 892"/>
                <a:gd name="TY2" fmla="*/ 1097 h 3686"/>
                <a:gd name="TX3" fmla="*/ 741 w 892"/>
                <a:gd name="TY3" fmla="*/ 1932 h 3686"/>
                <a:gd name="TX4" fmla="*/ 891 w 892"/>
                <a:gd name="TY4" fmla="*/ 2475 h 3686"/>
                <a:gd name="TX5" fmla="*/ 778 w 892"/>
                <a:gd name="TY5" fmla="*/ 3685 h 3686"/>
                <a:gd name="TX6" fmla="*/ 309 w 892"/>
                <a:gd name="TY6" fmla="*/ 3629 h 3686"/>
                <a:gd name="TX7" fmla="*/ 225 w 892"/>
                <a:gd name="TY7" fmla="*/ 1857 h 3686"/>
                <a:gd name="TX8" fmla="*/ 0 w 892"/>
                <a:gd name="TY8" fmla="*/ 225 h 3686"/>
                <a:gd name="TX9" fmla="*/ 206 w 892"/>
                <a:gd name="TY9" fmla="*/ 19 h 3686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892" h="3686">
                  <a:moveTo>
                    <a:pt x="178" y="0"/>
                  </a:moveTo>
                  <a:lnTo>
                    <a:pt x="581" y="150"/>
                  </a:lnTo>
                  <a:lnTo>
                    <a:pt x="722" y="1097"/>
                  </a:lnTo>
                  <a:lnTo>
                    <a:pt x="741" y="1932"/>
                  </a:lnTo>
                  <a:lnTo>
                    <a:pt x="891" y="2475"/>
                  </a:lnTo>
                  <a:lnTo>
                    <a:pt x="778" y="3685"/>
                  </a:lnTo>
                  <a:lnTo>
                    <a:pt x="309" y="3629"/>
                  </a:lnTo>
                  <a:lnTo>
                    <a:pt x="225" y="1857"/>
                  </a:lnTo>
                  <a:lnTo>
                    <a:pt x="0" y="225"/>
                  </a:lnTo>
                  <a:lnTo>
                    <a:pt x="206" y="19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0" name="도형 219"/>
            <p:cNvSpPr>
              <a:spLocks/>
            </p:cNvSpPr>
            <p:nvPr/>
          </p:nvSpPr>
          <p:spPr>
            <a:xfrm>
              <a:off x="10742930" y="2431415"/>
              <a:ext cx="506730" cy="1215390"/>
            </a:xfrm>
            <a:custGeom>
              <a:avLst/>
              <a:gdLst>
                <a:gd name="TX0" fmla="*/ 188 w 798"/>
                <a:gd name="TY0" fmla="*/ 0 h 1914"/>
                <a:gd name="TX1" fmla="*/ 0 w 798"/>
                <a:gd name="TY1" fmla="*/ 338 h 1914"/>
                <a:gd name="TX2" fmla="*/ 131 w 798"/>
                <a:gd name="TY2" fmla="*/ 919 h 1914"/>
                <a:gd name="TX3" fmla="*/ 385 w 798"/>
                <a:gd name="TY3" fmla="*/ 1913 h 1914"/>
                <a:gd name="TX4" fmla="*/ 797 w 798"/>
                <a:gd name="TY4" fmla="*/ 1763 h 1914"/>
                <a:gd name="TX5" fmla="*/ 516 w 798"/>
                <a:gd name="TY5" fmla="*/ 853 h 1914"/>
                <a:gd name="TX6" fmla="*/ 188 w 798"/>
                <a:gd name="TY6" fmla="*/ 47 h 1914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798" h="1914">
                  <a:moveTo>
                    <a:pt x="188" y="0"/>
                  </a:moveTo>
                  <a:lnTo>
                    <a:pt x="0" y="338"/>
                  </a:lnTo>
                  <a:lnTo>
                    <a:pt x="131" y="919"/>
                  </a:lnTo>
                  <a:lnTo>
                    <a:pt x="385" y="1913"/>
                  </a:lnTo>
                  <a:lnTo>
                    <a:pt x="797" y="1763"/>
                  </a:lnTo>
                  <a:lnTo>
                    <a:pt x="516" y="853"/>
                  </a:lnTo>
                  <a:lnTo>
                    <a:pt x="188" y="47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1" name="도형 222"/>
            <p:cNvSpPr>
              <a:spLocks/>
            </p:cNvSpPr>
            <p:nvPr/>
          </p:nvSpPr>
          <p:spPr>
            <a:xfrm>
              <a:off x="11064240" y="3616325"/>
              <a:ext cx="429260" cy="381635"/>
            </a:xfrm>
            <a:custGeom>
              <a:avLst/>
              <a:gdLst>
                <a:gd name="TX0" fmla="*/ 0 w 676"/>
                <a:gd name="TY0" fmla="*/ 84 h 601"/>
                <a:gd name="TX1" fmla="*/ 75 w 676"/>
                <a:gd name="TY1" fmla="*/ 581 h 601"/>
                <a:gd name="TX2" fmla="*/ 254 w 676"/>
                <a:gd name="TY2" fmla="*/ 600 h 601"/>
                <a:gd name="TX3" fmla="*/ 263 w 676"/>
                <a:gd name="TY3" fmla="*/ 441 h 601"/>
                <a:gd name="TX4" fmla="*/ 450 w 676"/>
                <a:gd name="TY4" fmla="*/ 534 h 601"/>
                <a:gd name="TX5" fmla="*/ 675 w 676"/>
                <a:gd name="TY5" fmla="*/ 544 h 601"/>
                <a:gd name="TX6" fmla="*/ 638 w 676"/>
                <a:gd name="TY6" fmla="*/ 291 h 601"/>
                <a:gd name="TX7" fmla="*/ 404 w 676"/>
                <a:gd name="TY7" fmla="*/ 150 h 601"/>
                <a:gd name="TX8" fmla="*/ 291 w 676"/>
                <a:gd name="TY8" fmla="*/ 0 h 601"/>
                <a:gd name="TX9" fmla="*/ 19 w 676"/>
                <a:gd name="TY9" fmla="*/ 56 h 601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676" h="601">
                  <a:moveTo>
                    <a:pt x="0" y="84"/>
                  </a:moveTo>
                  <a:lnTo>
                    <a:pt x="75" y="581"/>
                  </a:lnTo>
                  <a:lnTo>
                    <a:pt x="254" y="600"/>
                  </a:lnTo>
                  <a:lnTo>
                    <a:pt x="263" y="441"/>
                  </a:lnTo>
                  <a:lnTo>
                    <a:pt x="450" y="534"/>
                  </a:lnTo>
                  <a:lnTo>
                    <a:pt x="675" y="544"/>
                  </a:lnTo>
                  <a:lnTo>
                    <a:pt x="638" y="291"/>
                  </a:lnTo>
                  <a:lnTo>
                    <a:pt x="404" y="150"/>
                  </a:lnTo>
                  <a:lnTo>
                    <a:pt x="291" y="0"/>
                  </a:lnTo>
                  <a:lnTo>
                    <a:pt x="19" y="56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2" name="도형 225"/>
            <p:cNvSpPr>
              <a:spLocks/>
            </p:cNvSpPr>
            <p:nvPr/>
          </p:nvSpPr>
          <p:spPr>
            <a:xfrm>
              <a:off x="9659620" y="2574925"/>
              <a:ext cx="501015" cy="595630"/>
            </a:xfrm>
            <a:custGeom>
              <a:avLst/>
              <a:gdLst>
                <a:gd name="TX0" fmla="*/ 657 w 789"/>
                <a:gd name="TY0" fmla="*/ 0 h 938"/>
                <a:gd name="TX1" fmla="*/ 610 w 789"/>
                <a:gd name="TY1" fmla="*/ 478 h 938"/>
                <a:gd name="TX2" fmla="*/ 357 w 789"/>
                <a:gd name="TY2" fmla="*/ 122 h 938"/>
                <a:gd name="TX3" fmla="*/ 0 w 789"/>
                <a:gd name="TY3" fmla="*/ 375 h 938"/>
                <a:gd name="TX4" fmla="*/ 516 w 789"/>
                <a:gd name="TY4" fmla="*/ 937 h 938"/>
                <a:gd name="TX5" fmla="*/ 788 w 789"/>
                <a:gd name="TY5" fmla="*/ 750 h 938"/>
                <a:gd name="TX6" fmla="*/ 722 w 789"/>
                <a:gd name="TY6" fmla="*/ 487 h 938"/>
                <a:gd name="TX7" fmla="*/ 647 w 789"/>
                <a:gd name="TY7" fmla="*/ 56 h 938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789" h="938">
                  <a:moveTo>
                    <a:pt x="657" y="0"/>
                  </a:moveTo>
                  <a:lnTo>
                    <a:pt x="610" y="478"/>
                  </a:lnTo>
                  <a:lnTo>
                    <a:pt x="357" y="122"/>
                  </a:lnTo>
                  <a:lnTo>
                    <a:pt x="0" y="375"/>
                  </a:lnTo>
                  <a:lnTo>
                    <a:pt x="516" y="937"/>
                  </a:lnTo>
                  <a:lnTo>
                    <a:pt x="788" y="750"/>
                  </a:lnTo>
                  <a:lnTo>
                    <a:pt x="722" y="487"/>
                  </a:lnTo>
                  <a:lnTo>
                    <a:pt x="647" y="56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3" name="도형 228"/>
            <p:cNvSpPr>
              <a:spLocks/>
            </p:cNvSpPr>
            <p:nvPr/>
          </p:nvSpPr>
          <p:spPr>
            <a:xfrm>
              <a:off x="9796780" y="5759450"/>
              <a:ext cx="786130" cy="441325"/>
            </a:xfrm>
            <a:custGeom>
              <a:avLst/>
              <a:gdLst>
                <a:gd name="TX0" fmla="*/ 618 w 1238"/>
                <a:gd name="TY0" fmla="*/ 0 h 695"/>
                <a:gd name="TX1" fmla="*/ 1106 w 1238"/>
                <a:gd name="TY1" fmla="*/ 84 h 695"/>
                <a:gd name="TX2" fmla="*/ 1237 w 1238"/>
                <a:gd name="TY2" fmla="*/ 412 h 695"/>
                <a:gd name="TX3" fmla="*/ 768 w 1238"/>
                <a:gd name="TY3" fmla="*/ 581 h 695"/>
                <a:gd name="TX4" fmla="*/ 384 w 1238"/>
                <a:gd name="TY4" fmla="*/ 694 h 695"/>
                <a:gd name="TX5" fmla="*/ 0 w 1238"/>
                <a:gd name="TY5" fmla="*/ 553 h 695"/>
                <a:gd name="TX6" fmla="*/ 0 w 1238"/>
                <a:gd name="TY6" fmla="*/ 347 h 695"/>
                <a:gd name="TX7" fmla="*/ 431 w 1238"/>
                <a:gd name="TY7" fmla="*/ 159 h 695"/>
                <a:gd name="TX8" fmla="*/ 646 w 1238"/>
                <a:gd name="TY8" fmla="*/ 0 h 695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1238" h="695">
                  <a:moveTo>
                    <a:pt x="618" y="0"/>
                  </a:moveTo>
                  <a:lnTo>
                    <a:pt x="1106" y="84"/>
                  </a:lnTo>
                  <a:lnTo>
                    <a:pt x="1237" y="412"/>
                  </a:lnTo>
                  <a:lnTo>
                    <a:pt x="768" y="581"/>
                  </a:lnTo>
                  <a:lnTo>
                    <a:pt x="384" y="694"/>
                  </a:lnTo>
                  <a:lnTo>
                    <a:pt x="0" y="553"/>
                  </a:lnTo>
                  <a:lnTo>
                    <a:pt x="0" y="347"/>
                  </a:lnTo>
                  <a:lnTo>
                    <a:pt x="431" y="159"/>
                  </a:lnTo>
                  <a:lnTo>
                    <a:pt x="646" y="0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4" name="도형 231"/>
            <p:cNvSpPr>
              <a:spLocks/>
            </p:cNvSpPr>
            <p:nvPr/>
          </p:nvSpPr>
          <p:spPr>
            <a:xfrm>
              <a:off x="9624060" y="2342515"/>
              <a:ext cx="244475" cy="381635"/>
            </a:xfrm>
            <a:custGeom>
              <a:avLst/>
              <a:gdLst>
                <a:gd name="TX0" fmla="*/ 93 w 385"/>
                <a:gd name="TY0" fmla="*/ 600 h 601"/>
                <a:gd name="TX1" fmla="*/ 384 w 385"/>
                <a:gd name="TY1" fmla="*/ 431 h 601"/>
                <a:gd name="TX2" fmla="*/ 365 w 385"/>
                <a:gd name="TY2" fmla="*/ 206 h 601"/>
                <a:gd name="TX3" fmla="*/ 253 w 385"/>
                <a:gd name="TY3" fmla="*/ 178 h 601"/>
                <a:gd name="TX4" fmla="*/ 150 w 385"/>
                <a:gd name="TY4" fmla="*/ 0 h 601"/>
                <a:gd name="TX5" fmla="*/ 0 w 385"/>
                <a:gd name="TY5" fmla="*/ 28 h 601"/>
                <a:gd name="TX6" fmla="*/ 56 w 385"/>
                <a:gd name="TY6" fmla="*/ 187 h 601"/>
                <a:gd name="TX7" fmla="*/ 56 w 385"/>
                <a:gd name="TY7" fmla="*/ 318 h 601"/>
                <a:gd name="TX8" fmla="*/ 103 w 385"/>
                <a:gd name="TY8" fmla="*/ 590 h 601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385" h="601">
                  <a:moveTo>
                    <a:pt x="93" y="600"/>
                  </a:moveTo>
                  <a:lnTo>
                    <a:pt x="384" y="431"/>
                  </a:lnTo>
                  <a:lnTo>
                    <a:pt x="365" y="206"/>
                  </a:lnTo>
                  <a:lnTo>
                    <a:pt x="253" y="178"/>
                  </a:lnTo>
                  <a:lnTo>
                    <a:pt x="150" y="0"/>
                  </a:lnTo>
                  <a:lnTo>
                    <a:pt x="0" y="28"/>
                  </a:lnTo>
                  <a:lnTo>
                    <a:pt x="56" y="187"/>
                  </a:lnTo>
                  <a:lnTo>
                    <a:pt x="56" y="318"/>
                  </a:lnTo>
                  <a:lnTo>
                    <a:pt x="103" y="590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5" name="도형 234"/>
            <p:cNvSpPr>
              <a:spLocks/>
            </p:cNvSpPr>
            <p:nvPr/>
          </p:nvSpPr>
          <p:spPr>
            <a:xfrm>
              <a:off x="10213340" y="1657350"/>
              <a:ext cx="643255" cy="685165"/>
            </a:xfrm>
            <a:custGeom>
              <a:avLst/>
              <a:gdLst>
                <a:gd name="TX0" fmla="*/ 347 w 1013"/>
                <a:gd name="TY0" fmla="*/ 1068 h 1079"/>
                <a:gd name="TX1" fmla="*/ 797 w 1013"/>
                <a:gd name="TY1" fmla="*/ 956 h 1079"/>
                <a:gd name="TX2" fmla="*/ 1012 w 1013"/>
                <a:gd name="TY2" fmla="*/ 712 h 1079"/>
                <a:gd name="TX3" fmla="*/ 844 w 1013"/>
                <a:gd name="TY3" fmla="*/ 168 h 1079"/>
                <a:gd name="TX4" fmla="*/ 384 w 1013"/>
                <a:gd name="TY4" fmla="*/ 0 h 1079"/>
                <a:gd name="TX5" fmla="*/ 0 w 1013"/>
                <a:gd name="TY5" fmla="*/ 262 h 1079"/>
                <a:gd name="TX6" fmla="*/ 84 w 1013"/>
                <a:gd name="TY6" fmla="*/ 900 h 1079"/>
                <a:gd name="TX7" fmla="*/ 309 w 1013"/>
                <a:gd name="TY7" fmla="*/ 1078 h 1079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1013" h="1079">
                  <a:moveTo>
                    <a:pt x="347" y="1068"/>
                  </a:moveTo>
                  <a:lnTo>
                    <a:pt x="797" y="956"/>
                  </a:lnTo>
                  <a:lnTo>
                    <a:pt x="1012" y="712"/>
                  </a:lnTo>
                  <a:lnTo>
                    <a:pt x="844" y="168"/>
                  </a:lnTo>
                  <a:lnTo>
                    <a:pt x="384" y="0"/>
                  </a:lnTo>
                  <a:lnTo>
                    <a:pt x="0" y="262"/>
                  </a:lnTo>
                  <a:lnTo>
                    <a:pt x="84" y="900"/>
                  </a:lnTo>
                  <a:lnTo>
                    <a:pt x="309" y="1078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</p:grpSp>
      <p:graphicFrame>
        <p:nvGraphicFramePr>
          <p:cNvPr id="27" name="표 241"/>
          <p:cNvGraphicFramePr>
            <a:graphicFrameLocks noGrp="1"/>
          </p:cNvGraphicFramePr>
          <p:nvPr/>
        </p:nvGraphicFramePr>
        <p:xfrm>
          <a:off x="6822440" y="1444625"/>
          <a:ext cx="1207135" cy="288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71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004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파츠 구분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pPr marL="0" lvl="1" indent="0" algn="r" latinLnBrk="0" hangingPunct="1">
                        <a:buFontTx/>
                        <a:buNone/>
                      </a:pPr>
                      <a:r>
                        <a:rPr lang="ko-KR" altLang="en-US" sz="16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머리</a:t>
                      </a:r>
                    </a:p>
                  </a:txBody>
                  <a:tcPr marL="90170" marR="90170" marT="46990" marB="469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pPr marL="0" lvl="1" indent="0" algn="r" latinLnBrk="0" hangingPunct="1">
                        <a:buFontTx/>
                        <a:buNone/>
                      </a:pPr>
                      <a:r>
                        <a:rPr lang="ko-KR" altLang="en-US" sz="16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상체</a:t>
                      </a:r>
                    </a:p>
                  </a:txBody>
                  <a:tcPr marL="90170" marR="90170" marT="46990" marB="469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pPr marL="0" lvl="1" indent="0" algn="r" latinLnBrk="0" hangingPunct="1">
                        <a:buFontTx/>
                        <a:buNone/>
                      </a:pPr>
                      <a:r>
                        <a:rPr lang="ko-KR" altLang="en-US" sz="16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하체</a:t>
                      </a:r>
                    </a:p>
                  </a:txBody>
                  <a:tcPr marL="90170" marR="90170" marT="46990" marB="469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pPr marL="0" lvl="1" indent="0" algn="r" latinLnBrk="0" hangingPunct="1">
                        <a:buFontTx/>
                        <a:buNone/>
                      </a:pPr>
                      <a:r>
                        <a:rPr lang="ko-KR" altLang="en-US" sz="16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팔</a:t>
                      </a:r>
                    </a:p>
                  </a:txBody>
                  <a:tcPr marL="90170" marR="90170" marT="46990" marB="469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pPr marL="0" lvl="1" indent="0" algn="r" latinLnBrk="0" hangingPunct="1">
                        <a:buFontTx/>
                        <a:buNone/>
                      </a:pPr>
                      <a:r>
                        <a:rPr lang="ko-KR" altLang="en-US" sz="16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손</a:t>
                      </a:r>
                    </a:p>
                  </a:txBody>
                  <a:tcPr marL="90170" marR="90170" marT="46990" marB="469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pPr marL="0" lvl="1" indent="0" algn="r" latinLnBrk="0" hangingPunct="1">
                        <a:buFontTx/>
                        <a:buNone/>
                      </a:pPr>
                      <a:r>
                        <a:rPr lang="ko-KR" altLang="en-US" sz="16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다리</a:t>
                      </a:r>
                    </a:p>
                  </a:txBody>
                  <a:tcPr marL="90170" marR="90170" marT="46990" marB="469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pPr marL="0" lvl="1" indent="0" algn="r" latinLnBrk="0" hangingPunct="1">
                        <a:buFontTx/>
                        <a:buNone/>
                      </a:pP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발</a:t>
                      </a:r>
                    </a:p>
                  </a:txBody>
                  <a:tcPr marL="90170" marR="90170" marT="46990" marB="469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8" name="도형 242"/>
          <p:cNvSpPr>
            <a:spLocks/>
          </p:cNvSpPr>
          <p:nvPr/>
        </p:nvSpPr>
        <p:spPr>
          <a:xfrm>
            <a:off x="7670800" y="1784350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9" name="도형 243"/>
          <p:cNvSpPr>
            <a:spLocks/>
          </p:cNvSpPr>
          <p:nvPr/>
        </p:nvSpPr>
        <p:spPr>
          <a:xfrm>
            <a:off x="7670800" y="2144395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0" name="도형 244"/>
          <p:cNvSpPr>
            <a:spLocks/>
          </p:cNvSpPr>
          <p:nvPr/>
        </p:nvSpPr>
        <p:spPr>
          <a:xfrm>
            <a:off x="7670800" y="2504440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1" name="도형 245"/>
          <p:cNvSpPr>
            <a:spLocks/>
          </p:cNvSpPr>
          <p:nvPr/>
        </p:nvSpPr>
        <p:spPr>
          <a:xfrm>
            <a:off x="7671435" y="2864485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2" name="도형 249"/>
          <p:cNvSpPr>
            <a:spLocks/>
          </p:cNvSpPr>
          <p:nvPr/>
        </p:nvSpPr>
        <p:spPr>
          <a:xfrm>
            <a:off x="7671435" y="3224530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3" name="도형 250"/>
          <p:cNvSpPr>
            <a:spLocks/>
          </p:cNvSpPr>
          <p:nvPr/>
        </p:nvSpPr>
        <p:spPr>
          <a:xfrm>
            <a:off x="7671435" y="3584575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4" name="도형 251"/>
          <p:cNvSpPr>
            <a:spLocks/>
          </p:cNvSpPr>
          <p:nvPr/>
        </p:nvSpPr>
        <p:spPr>
          <a:xfrm>
            <a:off x="7671435" y="3944620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5" name="도형 252"/>
          <p:cNvSpPr>
            <a:spLocks/>
          </p:cNvSpPr>
          <p:nvPr/>
        </p:nvSpPr>
        <p:spPr>
          <a:xfrm>
            <a:off x="7671435" y="4304665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cxnSp>
        <p:nvCxnSpPr>
          <p:cNvPr id="36" name="도형 280"/>
          <p:cNvCxnSpPr/>
          <p:nvPr/>
        </p:nvCxnSpPr>
        <p:spPr>
          <a:xfrm>
            <a:off x="8030845" y="1964055"/>
            <a:ext cx="2183130" cy="36195"/>
          </a:xfrm>
          <a:prstGeom prst="line">
            <a:avLst/>
          </a:prstGeom>
          <a:ln w="12700" cap="flat" cmpd="sng">
            <a:solidFill>
              <a:srgbClr val="FF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도형 281"/>
          <p:cNvCxnSpPr/>
          <p:nvPr/>
        </p:nvCxnSpPr>
        <p:spPr>
          <a:xfrm>
            <a:off x="8030845" y="2324100"/>
            <a:ext cx="2263140" cy="216535"/>
          </a:xfrm>
          <a:prstGeom prst="line">
            <a:avLst/>
          </a:prstGeom>
          <a:ln w="12700" cap="flat" cmpd="sng">
            <a:solidFill>
              <a:srgbClr val="FF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도형 282"/>
          <p:cNvCxnSpPr/>
          <p:nvPr/>
        </p:nvCxnSpPr>
        <p:spPr>
          <a:xfrm>
            <a:off x="8030845" y="2684145"/>
            <a:ext cx="2383790" cy="523240"/>
          </a:xfrm>
          <a:prstGeom prst="line">
            <a:avLst/>
          </a:prstGeom>
          <a:ln w="12700" cap="flat" cmpd="sng">
            <a:solidFill>
              <a:srgbClr val="FF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도형 284"/>
          <p:cNvCxnSpPr/>
          <p:nvPr/>
        </p:nvCxnSpPr>
        <p:spPr>
          <a:xfrm>
            <a:off x="8031480" y="3044190"/>
            <a:ext cx="2999105" cy="290195"/>
          </a:xfrm>
          <a:prstGeom prst="line">
            <a:avLst/>
          </a:prstGeom>
          <a:ln w="12700" cap="flat" cmpd="sng">
            <a:solidFill>
              <a:srgbClr val="FF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도형 285"/>
          <p:cNvCxnSpPr/>
          <p:nvPr/>
        </p:nvCxnSpPr>
        <p:spPr>
          <a:xfrm>
            <a:off x="8031480" y="3404235"/>
            <a:ext cx="3033395" cy="403225"/>
          </a:xfrm>
          <a:prstGeom prst="line">
            <a:avLst/>
          </a:prstGeom>
          <a:ln w="12700" cap="flat" cmpd="sng">
            <a:solidFill>
              <a:srgbClr val="FF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도형 287"/>
          <p:cNvCxnSpPr/>
          <p:nvPr/>
        </p:nvCxnSpPr>
        <p:spPr>
          <a:xfrm>
            <a:off x="8031480" y="3764280"/>
            <a:ext cx="2186305" cy="687705"/>
          </a:xfrm>
          <a:prstGeom prst="line">
            <a:avLst/>
          </a:prstGeom>
          <a:ln w="12700" cap="flat" cmpd="sng">
            <a:solidFill>
              <a:srgbClr val="FF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도형 289"/>
          <p:cNvCxnSpPr>
            <a:stCxn id="34" idx="3"/>
          </p:cNvCxnSpPr>
          <p:nvPr/>
        </p:nvCxnSpPr>
        <p:spPr>
          <a:xfrm>
            <a:off x="8031480" y="4124325"/>
            <a:ext cx="2129155" cy="1781810"/>
          </a:xfrm>
          <a:prstGeom prst="line">
            <a:avLst/>
          </a:prstGeom>
          <a:ln w="12700" cap="flat" cmpd="sng">
            <a:solidFill>
              <a:srgbClr val="FF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2" name="Table 3">
            <a:extLst>
              <a:ext uri="{FF2B5EF4-FFF2-40B4-BE49-F238E27FC236}">
                <a16:creationId xmlns:a16="http://schemas.microsoft.com/office/drawing/2014/main" id="{66D49D9A-BA66-464B-A341-C3E0DCF29A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7883928"/>
              </p:ext>
            </p:extLst>
          </p:nvPr>
        </p:nvGraphicFramePr>
        <p:xfrm>
          <a:off x="351266" y="3439026"/>
          <a:ext cx="3385184" cy="6550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62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6296">
                  <a:extLst>
                    <a:ext uri="{9D8B030D-6E8A-4147-A177-3AD203B41FA5}">
                      <a16:colId xmlns:a16="http://schemas.microsoft.com/office/drawing/2014/main" val="2906606703"/>
                    </a:ext>
                  </a:extLst>
                </a:gridCol>
                <a:gridCol w="846296">
                  <a:extLst>
                    <a:ext uri="{9D8B030D-6E8A-4147-A177-3AD203B41FA5}">
                      <a16:colId xmlns:a16="http://schemas.microsoft.com/office/drawing/2014/main" val="4041012305"/>
                    </a:ext>
                  </a:extLst>
                </a:gridCol>
                <a:gridCol w="846296">
                  <a:extLst>
                    <a:ext uri="{9D8B030D-6E8A-4147-A177-3AD203B41FA5}">
                      <a16:colId xmlns:a16="http://schemas.microsoft.com/office/drawing/2014/main" val="2562571029"/>
                    </a:ext>
                  </a:extLst>
                </a:gridCol>
              </a:tblGrid>
              <a:tr h="344603">
                <a:tc gridSpan="4"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400" b="1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등신</a:t>
                      </a:r>
                    </a:p>
                  </a:txBody>
                  <a:tcPr marL="90170" marR="90170" marT="46990" marB="46990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0428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성인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-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남</a:t>
                      </a:r>
                    </a:p>
                  </a:txBody>
                  <a:tcPr marL="90170" marR="90170" marT="46990" marB="4699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성인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-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여</a:t>
                      </a:r>
                    </a:p>
                  </a:txBody>
                  <a:tcPr marL="90170" marR="90170" marT="46990" marB="4699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청소년</a:t>
                      </a:r>
                    </a:p>
                  </a:txBody>
                  <a:tcPr marL="90170" marR="90170" marT="46990" marB="4699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유아</a:t>
                      </a:r>
                    </a:p>
                  </a:txBody>
                  <a:tcPr marL="90170" marR="90170" marT="46990" marB="4699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39" name="그룹 38">
            <a:extLst>
              <a:ext uri="{FF2B5EF4-FFF2-40B4-BE49-F238E27FC236}">
                <a16:creationId xmlns:a16="http://schemas.microsoft.com/office/drawing/2014/main" id="{ADDDC2C6-DA69-4499-B673-B37403120AE0}"/>
              </a:ext>
            </a:extLst>
          </p:cNvPr>
          <p:cNvGrpSpPr/>
          <p:nvPr/>
        </p:nvGrpSpPr>
        <p:grpSpPr>
          <a:xfrm>
            <a:off x="351155" y="4088130"/>
            <a:ext cx="3385185" cy="2249805"/>
            <a:chOff x="351155" y="4088130"/>
            <a:chExt cx="3385185" cy="2249805"/>
          </a:xfrm>
        </p:grpSpPr>
        <p:sp>
          <p:nvSpPr>
            <p:cNvPr id="46" name="도형 242">
              <a:extLst>
                <a:ext uri="{FF2B5EF4-FFF2-40B4-BE49-F238E27FC236}">
                  <a16:creationId xmlns:a16="http://schemas.microsoft.com/office/drawing/2014/main" id="{DFCB2B31-5F94-4001-95D5-31F3528FCC23}"/>
                </a:ext>
              </a:extLst>
            </p:cNvPr>
            <p:cNvSpPr>
              <a:spLocks/>
            </p:cNvSpPr>
            <p:nvPr/>
          </p:nvSpPr>
          <p:spPr>
            <a:xfrm>
              <a:off x="351155" y="4088130"/>
              <a:ext cx="3385185" cy="320040"/>
            </a:xfrm>
            <a:prstGeom prst="rect">
              <a:avLst/>
            </a:prstGeom>
            <a:noFill/>
            <a:ln w="25400">
              <a:solidFill>
                <a:srgbClr val="C00000"/>
              </a:solidFill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47" name="도형 243">
              <a:extLst>
                <a:ext uri="{FF2B5EF4-FFF2-40B4-BE49-F238E27FC236}">
                  <a16:creationId xmlns:a16="http://schemas.microsoft.com/office/drawing/2014/main" id="{E48FF07C-6C0F-4A1D-A56B-EAFCEB664F5B}"/>
                </a:ext>
              </a:extLst>
            </p:cNvPr>
            <p:cNvSpPr>
              <a:spLocks/>
            </p:cNvSpPr>
            <p:nvPr/>
          </p:nvSpPr>
          <p:spPr>
            <a:xfrm>
              <a:off x="351155" y="4407535"/>
              <a:ext cx="3385185" cy="320040"/>
            </a:xfrm>
            <a:prstGeom prst="rect">
              <a:avLst/>
            </a:prstGeom>
            <a:noFill/>
            <a:ln w="25400">
              <a:solidFill>
                <a:srgbClr val="C00000"/>
              </a:solidFill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48" name="도형 244">
              <a:extLst>
                <a:ext uri="{FF2B5EF4-FFF2-40B4-BE49-F238E27FC236}">
                  <a16:creationId xmlns:a16="http://schemas.microsoft.com/office/drawing/2014/main" id="{7E8DAF63-97C6-494B-B585-1161DA788219}"/>
                </a:ext>
              </a:extLst>
            </p:cNvPr>
            <p:cNvSpPr>
              <a:spLocks/>
            </p:cNvSpPr>
            <p:nvPr/>
          </p:nvSpPr>
          <p:spPr>
            <a:xfrm>
              <a:off x="351155" y="4726940"/>
              <a:ext cx="3385185" cy="320040"/>
            </a:xfrm>
            <a:prstGeom prst="rect">
              <a:avLst/>
            </a:prstGeom>
            <a:noFill/>
            <a:ln w="25400">
              <a:solidFill>
                <a:srgbClr val="C00000"/>
              </a:solidFill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49" name="도형 245">
              <a:extLst>
                <a:ext uri="{FF2B5EF4-FFF2-40B4-BE49-F238E27FC236}">
                  <a16:creationId xmlns:a16="http://schemas.microsoft.com/office/drawing/2014/main" id="{97580F44-45FE-4B32-8503-CF069CDEC177}"/>
                </a:ext>
              </a:extLst>
            </p:cNvPr>
            <p:cNvSpPr>
              <a:spLocks/>
            </p:cNvSpPr>
            <p:nvPr/>
          </p:nvSpPr>
          <p:spPr>
            <a:xfrm>
              <a:off x="357505" y="5046345"/>
              <a:ext cx="3373755" cy="320040"/>
            </a:xfrm>
            <a:prstGeom prst="rect">
              <a:avLst/>
            </a:prstGeom>
            <a:noFill/>
            <a:ln w="25400">
              <a:solidFill>
                <a:srgbClr val="C00000"/>
              </a:solidFill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50" name="도형 249">
              <a:extLst>
                <a:ext uri="{FF2B5EF4-FFF2-40B4-BE49-F238E27FC236}">
                  <a16:creationId xmlns:a16="http://schemas.microsoft.com/office/drawing/2014/main" id="{D5F01CD0-F9B5-4DCF-9074-159A02AD3583}"/>
                </a:ext>
              </a:extLst>
            </p:cNvPr>
            <p:cNvSpPr>
              <a:spLocks/>
            </p:cNvSpPr>
            <p:nvPr/>
          </p:nvSpPr>
          <p:spPr>
            <a:xfrm>
              <a:off x="357505" y="5365750"/>
              <a:ext cx="3373755" cy="320040"/>
            </a:xfrm>
            <a:prstGeom prst="rect">
              <a:avLst/>
            </a:prstGeom>
            <a:noFill/>
            <a:ln w="25400">
              <a:solidFill>
                <a:srgbClr val="C00000"/>
              </a:solidFill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51" name="도형 250">
              <a:extLst>
                <a:ext uri="{FF2B5EF4-FFF2-40B4-BE49-F238E27FC236}">
                  <a16:creationId xmlns:a16="http://schemas.microsoft.com/office/drawing/2014/main" id="{24ED67B7-1C73-45BC-9082-68DD3A468532}"/>
                </a:ext>
              </a:extLst>
            </p:cNvPr>
            <p:cNvSpPr>
              <a:spLocks/>
            </p:cNvSpPr>
            <p:nvPr/>
          </p:nvSpPr>
          <p:spPr>
            <a:xfrm>
              <a:off x="357505" y="5691505"/>
              <a:ext cx="3373755" cy="320040"/>
            </a:xfrm>
            <a:prstGeom prst="rect">
              <a:avLst/>
            </a:prstGeom>
            <a:noFill/>
            <a:ln w="25400">
              <a:solidFill>
                <a:srgbClr val="C00000"/>
              </a:solidFill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52" name="도형 251">
              <a:extLst>
                <a:ext uri="{FF2B5EF4-FFF2-40B4-BE49-F238E27FC236}">
                  <a16:creationId xmlns:a16="http://schemas.microsoft.com/office/drawing/2014/main" id="{587DBD6C-D914-43DB-801E-177BDEA1A41D}"/>
                </a:ext>
              </a:extLst>
            </p:cNvPr>
            <p:cNvSpPr>
              <a:spLocks/>
            </p:cNvSpPr>
            <p:nvPr/>
          </p:nvSpPr>
          <p:spPr>
            <a:xfrm>
              <a:off x="357505" y="6017895"/>
              <a:ext cx="3373755" cy="320040"/>
            </a:xfrm>
            <a:prstGeom prst="rect">
              <a:avLst/>
            </a:prstGeom>
            <a:noFill/>
            <a:ln w="25400">
              <a:solidFill>
                <a:srgbClr val="C00000"/>
              </a:solidFill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 sz="1200">
                <a:latin typeface="맑은 고딕" charset="0"/>
                <a:ea typeface="맑은 고딕" charset="0"/>
                <a:cs typeface="+mn-cs"/>
              </a:rPr>
              <a:t>6</a:t>
            </a:fld>
            <a:endParaRPr lang="ko-KR" altLang="en-US" sz="1200">
              <a:latin typeface="맑은 고딕" charset="0"/>
              <a:ea typeface="맑은 고딕" charset="0"/>
              <a:cs typeface="+mn-cs"/>
            </a:endParaRPr>
          </a:p>
        </p:txBody>
      </p:sp>
      <p:graphicFrame>
        <p:nvGraphicFramePr>
          <p:cNvPr id="7" name="표 371"/>
          <p:cNvGraphicFramePr>
            <a:graphicFrameLocks noGrp="1"/>
          </p:cNvGraphicFramePr>
          <p:nvPr/>
        </p:nvGraphicFramePr>
        <p:xfrm>
          <a:off x="329565" y="190500"/>
          <a:ext cx="1692910" cy="19361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6735"/>
                <a:gridCol w="1146175"/>
              </a:tblGrid>
              <a:tr h="309245">
                <a:tc gridSpan="2"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sz="14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캐릭터</a:t>
                      </a:r>
                      <a:r>
                        <a:rPr lang="ko-KR" sz="14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lang="ko-KR" sz="14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설정</a:t>
                      </a:r>
                      <a:endParaRPr lang="ko-KR" altLang="en-US" sz="14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296545"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이름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방랑자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  <a:tr h="296545"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성별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남 </a:t>
                      </a:r>
                      <a:r>
                        <a:rPr lang="en-US" altLang="ko-KR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· </a:t>
                      </a: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여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  <a:tr h="291465"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성격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latinLnBrk="1" lvl="1">
                        <a:buFontTx/>
                        <a:buNone/>
                      </a:pPr>
                      <a:r>
                        <a:rPr lang="ko-KR" altLang="en-US" sz="1200" kern="1200">
                          <a:solidFill>
                            <a:srgbClr val="000000"/>
                          </a:solidFill>
                        </a:rPr>
                        <a:t>냉정</a:t>
                      </a:r>
                      <a:r>
                        <a:rPr lang="ko-KR" altLang="en-US" sz="1200" kern="1200">
                          <a:solidFill>
                            <a:srgbClr val="000000"/>
                          </a:solidFill>
                        </a:rPr>
                        <a:t>한 성격</a:t>
                      </a:r>
                      <a:endParaRPr lang="ko-KR" altLang="en-US" sz="1200" kern="1200">
                        <a:solidFill>
                          <a:srgbClr val="000000"/>
                        </a:solidFill>
                      </a:endParaRPr>
                    </a:p>
                  </a:txBody>
                  <a:tcPr marL="90170" marR="90170" marT="46990" marB="46990" anchor="t"/>
                </a:tc>
              </a:tr>
              <a:tr h="278765"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종족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인간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  <a:tr h="463550"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직업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l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사냥꾼→ 토벌단 일원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</a:tbl>
          </a:graphicData>
        </a:graphic>
      </p:graphicFrame>
      <p:graphicFrame>
        <p:nvGraphicFramePr>
          <p:cNvPr id="8" name="표 37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6139072"/>
              </p:ext>
            </p:extLst>
          </p:nvPr>
        </p:nvGraphicFramePr>
        <p:xfrm>
          <a:off x="8791575" y="135255"/>
          <a:ext cx="3070860" cy="4973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0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0957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400" b="0" i="0" kern="1200" dirty="0">
                          <a:solidFill>
                            <a:schemeClr val="bg1"/>
                          </a:solidFill>
                          <a:latin typeface="맑은 고딕" charset="0"/>
                          <a:ea typeface="맑은 고딕" charset="0"/>
                        </a:rPr>
                        <a:t>배경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2403">
                <a:tc>
                  <a:txBody>
                    <a:bodyPr/>
                    <a:lstStyle/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약 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년 전 무림에서는 정파와 </a:t>
                      </a:r>
                      <a:r>
                        <a:rPr lang="ko-KR" altLang="en-US" sz="12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사파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간의 갈등이 점점 커져 결국 전쟁이 일어났고 무림내 수많은 사람들이 죽어 나갔지만 무림에 속해 있지 않는 사람들에게는 그저 먼 이야기 였다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</a:p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하지만 무림에 정사 대전이 끝나갈 무렵 괴물들의 숫자가 폭발적으로 늘어 났고 사람들은 그제서야 알게 되었다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그 동안 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전쟁 속에서 죽어간 사람들이 괴물들을 억제해 왔고 그 억제력이 없어진 지금 괴물들을 막을 것은 없다는 것을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…</a:t>
                      </a:r>
                    </a:p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전국 각지에서 소식이 들려왔다 괴물들이 마을을 습격한 이야기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,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가족이 친구가 이웃 들이 괴물이 된 이야기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,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고향을 잃고 난민이 되어 떠도는 사람들의 이야기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…</a:t>
                      </a:r>
                    </a:p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방랑자 또한 그 재앙 속에서 가족과 친구들을 잃고 떠도는 사람 중 하나였다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괴물들에 대한 공포는 증오가 되었고 방랑자는 가족과 친구들의 복수를 위해 괴물 사냥꾼이 되어 전국을 떠돌고 있었다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그러던 중에 소식이 들려왔다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괴물들을 사냥하기 위한 단체 토벌단이 새워졌고 단원들을 모집하고 있다는 이야기를 들은 방랑자는 토벌단에 가입하기 위해 걸음을 옮겼다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  <a:endParaRPr lang="ko-KR" altLang="en-US" sz="12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3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492936"/>
              </p:ext>
            </p:extLst>
          </p:nvPr>
        </p:nvGraphicFramePr>
        <p:xfrm>
          <a:off x="3771900" y="5007577"/>
          <a:ext cx="4648200" cy="11337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48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76756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특징</a:t>
                      </a:r>
                    </a:p>
                  </a:txBody>
                  <a:tcPr marL="90170" marR="90170" marT="46990" marB="46990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7354">
                <a:tc>
                  <a:txBody>
                    <a:bodyPr/>
                    <a:lstStyle/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척 정도의 길이를 가진 검과 낡은 활 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자루를 가지고 다닌다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본래 전투와는 거리가 있는 삶을 살았기에 전문적인 전투 기술을 배우지 않아 아류 정도의 검술 실력과 어설픈 활 솜씨를 가지고 있다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0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토벌단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활동을 하며 전국을 돌아다니던 중에 만난 무림 세력들에게 친분을 쌓고 그들에게 배운 무공과 기술들로 괴물들을 상대한다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  <a:endParaRPr lang="ko-KR" altLang="en-US" sz="10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4" name="표 31"/>
          <p:cNvGraphicFramePr>
            <a:graphicFrameLocks noGrp="1"/>
          </p:cNvGraphicFramePr>
          <p:nvPr/>
        </p:nvGraphicFramePr>
        <p:xfrm>
          <a:off x="2114550" y="278130"/>
          <a:ext cx="1229360" cy="7429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4680"/>
                <a:gridCol w="614680"/>
              </a:tblGrid>
              <a:tr h="247650">
                <a:tc gridSpan="2">
                  <a:txBody>
                    <a:bodyPr/>
                    <a:lstStyle/>
                    <a:p>
                      <a:pPr marL="0" indent="0" algn="l" latinLnBrk="0" hangingPunct="1" lvl="1">
                        <a:buFontTx/>
                        <a:buNone/>
                      </a:pP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키</a:t>
                      </a:r>
                      <a:endParaRPr lang="ko-KR" altLang="en-US" sz="10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247650">
                <a:tc>
                  <a:txBody>
                    <a:bodyPr/>
                    <a:lstStyle/>
                    <a:p>
                      <a:pPr marL="0" indent="0" algn="l" latinLnBrk="0" hangingPunct="1" lvl="1">
                        <a:buFontTx/>
                        <a:buNone/>
                      </a:pP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남</a:t>
                      </a:r>
                      <a:endParaRPr lang="ko-KR" altLang="en-US" sz="10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hangingPunct="1" lvl="1">
                        <a:buFontTx/>
                        <a:buNone/>
                      </a:pP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여</a:t>
                      </a:r>
                      <a:endParaRPr lang="ko-KR" altLang="en-US" sz="10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marL="0" indent="0" algn="l" latinLnBrk="0" hangingPunct="1" lvl="1">
                        <a:buFontTx/>
                        <a:buNone/>
                      </a:pPr>
                      <a:r>
                        <a:rPr lang="en-US" altLang="ko-KR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6~7</a:t>
                      </a: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척 </a:t>
                      </a:r>
                      <a:endParaRPr lang="ko-KR" altLang="en-US" sz="10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hangingPunct="1" lvl="1">
                        <a:buFontTx/>
                        <a:buNone/>
                      </a:pPr>
                      <a:r>
                        <a:rPr lang="en-US" altLang="ko-KR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5~6</a:t>
                      </a: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척 </a:t>
                      </a:r>
                      <a:endParaRPr lang="ko-KR" altLang="en-US" sz="10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25" name="그룹 4"/>
          <p:cNvGrpSpPr/>
          <p:nvPr/>
        </p:nvGrpSpPr>
        <p:grpSpPr>
          <a:xfrm>
            <a:off x="3872230" y="278765"/>
            <a:ext cx="2873375" cy="3784600"/>
            <a:chOff x="3872230" y="278765"/>
            <a:chExt cx="2873375" cy="3784600"/>
          </a:xfrm>
        </p:grpSpPr>
        <p:pic>
          <p:nvPicPr>
            <p:cNvPr id="16" name="그림 7" descr="C:/Users/yhgki/AppData/Roaming/PolarisOffice/ETemp/40604_15063040/image7.png"/>
            <p:cNvPicPr>
              <a:picLocks noChangeAspect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8709" t="1753" r="37552" b="2237"/>
            <a:stretch>
              <a:fillRect/>
            </a:stretch>
          </p:blipFill>
          <p:spPr>
            <a:xfrm rot="0">
              <a:off x="3872230" y="280035"/>
              <a:ext cx="1534795" cy="3783965"/>
            </a:xfrm>
            <a:prstGeom prst="rect"/>
            <a:noFill/>
          </p:spPr>
        </p:pic>
        <p:pic>
          <p:nvPicPr>
            <p:cNvPr id="17" name="그림 9" descr="C:/Users/yhgki/AppData/Roaming/PolarisOffice/ETemp/40604_15063040/image8.png"/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8537" t="2214" r="40736" b="4798"/>
            <a:stretch>
              <a:fillRect/>
            </a:stretch>
          </p:blipFill>
          <p:spPr>
            <a:xfrm rot="0">
              <a:off x="5404485" y="278765"/>
              <a:ext cx="1341755" cy="3783965"/>
            </a:xfrm>
            <a:prstGeom prst="rect"/>
            <a:noFill/>
          </p:spPr>
        </p:pic>
      </p:grpSp>
      <p:grpSp>
        <p:nvGrpSpPr>
          <p:cNvPr id="32" name="그룹 7"/>
          <p:cNvGrpSpPr/>
          <p:nvPr/>
        </p:nvGrpSpPr>
        <p:grpSpPr>
          <a:xfrm rot="0">
            <a:off x="405130" y="4080510"/>
            <a:ext cx="1506855" cy="2181225"/>
            <a:chOff x="405130" y="4080510"/>
            <a:chExt cx="1506855" cy="2181225"/>
          </a:xfrm>
        </p:grpSpPr>
        <p:pic>
          <p:nvPicPr>
            <p:cNvPr id="26" name="그림 1" descr="C:/Users/yhgki/AppData/Roaming/PolarisOffice/ETemp/40604_15063040/fImage179286813541.png"/>
            <p:cNvPicPr>
              <a:picLocks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984" t="18784" r="27839" b="16995"/>
            <a:stretch>
              <a:fillRect/>
            </a:stretch>
          </p:blipFill>
          <p:spPr>
            <a:xfrm rot="0">
              <a:off x="408305" y="4080510"/>
              <a:ext cx="728980" cy="728980"/>
            </a:xfrm>
            <a:prstGeom prst="rect"/>
            <a:noFill/>
          </p:spPr>
        </p:pic>
        <p:pic>
          <p:nvPicPr>
            <p:cNvPr id="27" name="그림 2" descr="C:/Users/yhgki/AppData/Roaming/PolarisOffice/ETemp/40604_15063040/fImage16437701368467.png"/>
            <p:cNvPicPr>
              <a:picLocks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134" t="14706" r="27433" b="21062"/>
            <a:stretch>
              <a:fillRect/>
            </a:stretch>
          </p:blipFill>
          <p:spPr>
            <a:xfrm rot="0">
              <a:off x="405130" y="4809490"/>
              <a:ext cx="728980" cy="728980"/>
            </a:xfrm>
            <a:prstGeom prst="rect"/>
            <a:noFill/>
          </p:spPr>
        </p:pic>
        <p:pic>
          <p:nvPicPr>
            <p:cNvPr id="28" name="그림 3" descr="C:/Users/yhgki/AppData/Roaming/PolarisOffice/ETemp/40604_15063040/fImage17241681376334.png"/>
            <p:cNvPicPr>
              <a:picLocks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434" t="8630" r="27556" b="22311"/>
            <a:stretch>
              <a:fillRect/>
            </a:stretch>
          </p:blipFill>
          <p:spPr>
            <a:xfrm rot="0">
              <a:off x="407670" y="5532755"/>
              <a:ext cx="728980" cy="728980"/>
            </a:xfrm>
            <a:prstGeom prst="rect"/>
            <a:noFill/>
          </p:spPr>
        </p:pic>
        <p:pic>
          <p:nvPicPr>
            <p:cNvPr id="29" name="그림 4" descr="C:/Users/yhgki/AppData/Roaming/PolarisOffice/ETemp/40604_15063040/fImage15218891386500.png"/>
            <p:cNvPicPr preferRelativeResize="0">
              <a:picLocks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423" t="5044" r="34269" b="25277"/>
            <a:stretch>
              <a:fillRect/>
            </a:stretch>
          </p:blipFill>
          <p:spPr>
            <a:xfrm rot="0">
              <a:off x="1183005" y="4803775"/>
              <a:ext cx="728980" cy="728980"/>
            </a:xfrm>
            <a:prstGeom prst="rect"/>
            <a:noFill/>
          </p:spPr>
        </p:pic>
        <p:pic>
          <p:nvPicPr>
            <p:cNvPr id="30" name="그림 5" descr="C:/Users/yhgki/AppData/Roaming/PolarisOffice/ETemp/40604_15063040/fImage16717441399169.png"/>
            <p:cNvPicPr preferRelativeResize="0">
              <a:picLocks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798" t="8485" r="34140" b="21595"/>
            <a:stretch>
              <a:fillRect/>
            </a:stretch>
          </p:blipFill>
          <p:spPr>
            <a:xfrm rot="0">
              <a:off x="1183005" y="4088130"/>
              <a:ext cx="728980" cy="728980"/>
            </a:xfrm>
            <a:prstGeom prst="rect"/>
            <a:noFill/>
          </p:spPr>
        </p:pic>
        <p:pic>
          <p:nvPicPr>
            <p:cNvPr id="31" name="그림 6" descr="C:/Users/yhgki/AppData/Roaming/PolarisOffice/ETemp/40604_15063040/fImage15401801405724.png"/>
            <p:cNvPicPr preferRelativeResize="0">
              <a:picLocks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20" t="9013" r="35180" b="22123"/>
            <a:stretch>
              <a:fillRect/>
            </a:stretch>
          </p:blipFill>
          <p:spPr>
            <a:xfrm rot="0">
              <a:off x="1182370" y="5525770"/>
              <a:ext cx="728980" cy="728980"/>
            </a:xfrm>
            <a:prstGeom prst="rect"/>
            <a:noFill/>
          </p:spPr>
        </p:pic>
      </p:grpSp>
      <p:graphicFrame>
        <p:nvGraphicFramePr>
          <p:cNvPr id="33" name="표 9"/>
          <p:cNvGraphicFramePr>
            <a:graphicFrameLocks noGrp="1"/>
          </p:cNvGraphicFramePr>
          <p:nvPr/>
        </p:nvGraphicFramePr>
        <p:xfrm>
          <a:off x="563245" y="3556000"/>
          <a:ext cx="1229360" cy="495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4680"/>
                <a:gridCol w="614680"/>
              </a:tblGrid>
              <a:tr h="247650">
                <a:tc gridSpan="2">
                  <a:txBody>
                    <a:bodyPr/>
                    <a:lstStyle/>
                    <a:p>
                      <a:pPr marL="0" indent="0" algn="l" latinLnBrk="0" hangingPunct="1" lvl="1">
                        <a:buFontTx/>
                        <a:buNone/>
                      </a:pP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헤어스타일</a:t>
                      </a:r>
                      <a:endParaRPr lang="ko-KR" altLang="en-US" sz="10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247650">
                <a:tc>
                  <a:txBody>
                    <a:bodyPr/>
                    <a:lstStyle/>
                    <a:p>
                      <a:pPr marL="0" indent="0" algn="l" latinLnBrk="0" hangingPunct="1" lvl="1">
                        <a:buFontTx/>
                        <a:buNone/>
                      </a:pP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남</a:t>
                      </a:r>
                      <a:endParaRPr lang="ko-KR" altLang="en-US" sz="10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hangingPunct="1" lvl="1">
                        <a:buFontTx/>
                        <a:buNone/>
                      </a:pP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여</a:t>
                      </a:r>
                      <a:endParaRPr lang="ko-KR" altLang="en-US" sz="10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41" name="그룹 55"/>
          <p:cNvGrpSpPr/>
          <p:nvPr/>
        </p:nvGrpSpPr>
        <p:grpSpPr>
          <a:xfrm rot="0">
            <a:off x="3451225" y="350520"/>
            <a:ext cx="361950" cy="3641725"/>
            <a:chOff x="3451225" y="350520"/>
            <a:chExt cx="361950" cy="3641725"/>
          </a:xfrm>
          <a:noFill/>
        </p:grpSpPr>
        <p:sp>
          <p:nvSpPr>
            <p:cNvPr id="34" name="도형 19"/>
            <p:cNvSpPr>
              <a:spLocks/>
            </p:cNvSpPr>
            <p:nvPr/>
          </p:nvSpPr>
          <p:spPr>
            <a:xfrm rot="0">
              <a:off x="3451225" y="350520"/>
              <a:ext cx="360680" cy="520700"/>
            </a:xfrm>
            <a:prstGeom prst="rect"/>
            <a:grpFill/>
            <a:ln w="12700" cap="flat" cmpd="sng">
              <a:solidFill>
                <a:srgbClr val="FF0000">
                  <a:alpha val="100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35" name="도형 37"/>
            <p:cNvSpPr>
              <a:spLocks/>
            </p:cNvSpPr>
            <p:nvPr/>
          </p:nvSpPr>
          <p:spPr>
            <a:xfrm rot="0">
              <a:off x="3451225" y="870585"/>
              <a:ext cx="360680" cy="520700"/>
            </a:xfrm>
            <a:prstGeom prst="rect"/>
            <a:grpFill/>
            <a:ln w="12700" cap="flat" cmpd="sng">
              <a:solidFill>
                <a:srgbClr val="FF0000">
                  <a:alpha val="100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36" name="도형 40"/>
            <p:cNvSpPr>
              <a:spLocks/>
            </p:cNvSpPr>
            <p:nvPr/>
          </p:nvSpPr>
          <p:spPr>
            <a:xfrm rot="0">
              <a:off x="3452495" y="1391285"/>
              <a:ext cx="360680" cy="520700"/>
            </a:xfrm>
            <a:prstGeom prst="rect"/>
            <a:grpFill/>
            <a:ln w="12700" cap="flat" cmpd="sng">
              <a:solidFill>
                <a:srgbClr val="FF0000">
                  <a:alpha val="100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37" name="도형 41"/>
            <p:cNvSpPr>
              <a:spLocks/>
            </p:cNvSpPr>
            <p:nvPr/>
          </p:nvSpPr>
          <p:spPr>
            <a:xfrm rot="0">
              <a:off x="3452495" y="1911350"/>
              <a:ext cx="360680" cy="520700"/>
            </a:xfrm>
            <a:prstGeom prst="rect"/>
            <a:grpFill/>
            <a:ln w="12700" cap="flat" cmpd="sng">
              <a:solidFill>
                <a:srgbClr val="FF0000">
                  <a:alpha val="100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38" name="도형 42"/>
            <p:cNvSpPr>
              <a:spLocks/>
            </p:cNvSpPr>
            <p:nvPr/>
          </p:nvSpPr>
          <p:spPr>
            <a:xfrm rot="0">
              <a:off x="3452495" y="2431415"/>
              <a:ext cx="360680" cy="520700"/>
            </a:xfrm>
            <a:prstGeom prst="rect"/>
            <a:grpFill/>
            <a:ln w="12700" cap="flat" cmpd="sng">
              <a:solidFill>
                <a:srgbClr val="FF0000">
                  <a:alpha val="100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39" name="도형 43"/>
            <p:cNvSpPr>
              <a:spLocks/>
            </p:cNvSpPr>
            <p:nvPr/>
          </p:nvSpPr>
          <p:spPr>
            <a:xfrm rot="0">
              <a:off x="3452495" y="2951480"/>
              <a:ext cx="360680" cy="520700"/>
            </a:xfrm>
            <a:prstGeom prst="rect"/>
            <a:grpFill/>
            <a:ln w="12700" cap="flat" cmpd="sng">
              <a:solidFill>
                <a:srgbClr val="FF0000">
                  <a:alpha val="100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40" name="도형 44"/>
            <p:cNvSpPr>
              <a:spLocks/>
            </p:cNvSpPr>
            <p:nvPr/>
          </p:nvSpPr>
          <p:spPr>
            <a:xfrm rot="0">
              <a:off x="3452495" y="3471545"/>
              <a:ext cx="360680" cy="520700"/>
            </a:xfrm>
            <a:prstGeom prst="rect"/>
            <a:grpFill/>
            <a:ln w="12700" cap="flat" cmpd="sng">
              <a:solidFill>
                <a:srgbClr val="FF0000">
                  <a:alpha val="100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5105" cy="36703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 sz="1200">
                <a:latin typeface="맑은 고딕" charset="0"/>
                <a:ea typeface="맑은 고딕" charset="0"/>
                <a:cs typeface="+mn-cs"/>
              </a:rPr>
              <a:t>8</a:t>
            </a:fld>
            <a:endParaRPr lang="ko-KR" altLang="en-US" sz="1200">
              <a:latin typeface="맑은 고딕" charset="0"/>
              <a:ea typeface="맑은 고딕" charset="0"/>
              <a:cs typeface="+mn-cs"/>
            </a:endParaRPr>
          </a:p>
        </p:txBody>
      </p:sp>
      <p:graphicFrame>
        <p:nvGraphicFramePr>
          <p:cNvPr id="7" name="Table 3"/>
          <p:cNvGraphicFramePr>
            <a:graphicFrameLocks noGrp="1"/>
          </p:cNvGraphicFramePr>
          <p:nvPr/>
        </p:nvGraphicFramePr>
        <p:xfrm>
          <a:off x="329565" y="190500"/>
          <a:ext cx="3080385" cy="19234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6735"/>
                <a:gridCol w="2533650"/>
              </a:tblGrid>
              <a:tr h="309245">
                <a:tc gridSpan="2"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sz="14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캐릭터</a:t>
                      </a:r>
                      <a:r>
                        <a:rPr lang="ko-KR" sz="14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lang="ko-KR" sz="14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설정</a:t>
                      </a:r>
                      <a:endParaRPr lang="ko-KR" altLang="en-US" sz="14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296545"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이름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방랑자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  <a:tr h="296545"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성별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남 </a:t>
                      </a:r>
                      <a:r>
                        <a:rPr lang="en-US" altLang="ko-KR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· </a:t>
                      </a: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여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  <a:tr h="463550"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성격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latinLnBrk="1" lvl="1">
                        <a:buFontTx/>
                        <a:buNone/>
                      </a:pPr>
                      <a:r>
                        <a:rPr lang="ko-KR" altLang="en-US" sz="1200" kern="1200">
                          <a:solidFill>
                            <a:srgbClr val="000000"/>
                          </a:solidFill>
                        </a:rPr>
                        <a:t>냉정 하지만 괴물에 관련된 일에는 복수귀 적인 면모를 보인다</a:t>
                      </a:r>
                      <a:r>
                        <a:rPr lang="en-US" altLang="ko-KR" sz="1200" kern="1200">
                          <a:solidFill>
                            <a:srgbClr val="000000"/>
                          </a:solidFill>
                        </a:rPr>
                        <a:t>.</a:t>
                      </a:r>
                      <a:endParaRPr lang="ko-KR" altLang="en-US" sz="1200" kern="1200">
                        <a:solidFill>
                          <a:srgbClr val="000000"/>
                        </a:solidFill>
                      </a:endParaRPr>
                    </a:p>
                  </a:txBody>
                  <a:tcPr marL="90170" marR="90170" marT="46990" marB="46990" anchor="t"/>
                </a:tc>
              </a:tr>
              <a:tr h="278765"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종족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인간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  <a:tr h="278765"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직업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사냥꾼 → 토벌단 일원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</a:tbl>
          </a:graphicData>
        </a:graphic>
      </p:graphicFrame>
      <p:graphicFrame>
        <p:nvGraphicFramePr>
          <p:cNvPr id="8" name="Table 3"/>
          <p:cNvGraphicFramePr>
            <a:graphicFrameLocks noGrp="1"/>
          </p:cNvGraphicFramePr>
          <p:nvPr/>
        </p:nvGraphicFramePr>
        <p:xfrm>
          <a:off x="8791575" y="135255"/>
          <a:ext cx="3070860" cy="50228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0860"/>
              </a:tblGrid>
              <a:tr h="309245">
                <a:tc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lang="ko-KR" altLang="en-US" sz="1400" kern="1200" i="0" b="0">
                          <a:solidFill>
                            <a:schemeClr val="bg1"/>
                          </a:solidFill>
                          <a:latin typeface="맑은 고딕" charset="0"/>
                          <a:ea typeface="맑은 고딕" charset="0"/>
                        </a:rPr>
                        <a:t>배경</a:t>
                      </a:r>
                      <a:endParaRPr lang="ko-KR" altLang="en-US" sz="1400" kern="1200" i="0" b="0">
                        <a:solidFill>
                          <a:schemeClr val="bg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  <a:tr h="4713605">
                <a:tc>
                  <a:txBody>
                    <a:bodyPr/>
                    <a:lstStyle/>
                    <a:p>
                      <a:pPr marL="0" indent="0" algn="l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약 </a:t>
                      </a:r>
                      <a:r>
                        <a:rPr lang="en-US" altLang="ko-KR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</a:t>
                      </a: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년 전 무림에서는 정파와 사파 간의 갈등이 점점 커져 결국 전쟁이 일어났고 무림내 수많은 사람들이 죽어 나갔지만 무림에 속해 있지 않는 사람들에게는 그저 먼 이야기 였다</a:t>
                      </a:r>
                      <a:r>
                        <a:rPr lang="en-US" altLang="ko-KR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하지만 무림에 정사 대전이 끝나갈 무렵 괴물들의 숫자가 폭발적으로 늘어 났고 사람들은 그제서야 알게 되었다</a:t>
                      </a:r>
                      <a:r>
                        <a:rPr lang="en-US" altLang="ko-KR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그 동안 </a:t>
                      </a:r>
                      <a:r>
                        <a:rPr lang="en-US" altLang="ko-KR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전쟁 속에서 죽어간 사람들이 괴물들을 억제해 왔고 그 억제력이 없어진 지금 괴물들을 막을 것은 없다는 것을</a:t>
                      </a:r>
                      <a:r>
                        <a:rPr lang="en-US" altLang="ko-KR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…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전국 각지에서 소식이 들려왔다 괴물들이 마을을 습격한 이야기</a:t>
                      </a:r>
                      <a:r>
                        <a:rPr lang="en-US" altLang="ko-KR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, </a:t>
                      </a: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가족이 친구가 이웃 들이 괴물이 된 이야기</a:t>
                      </a:r>
                      <a:r>
                        <a:rPr lang="en-US" altLang="ko-KR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, </a:t>
                      </a: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고향을 잃고 난민이 되어 떠도는 사람들의 이야기</a:t>
                      </a:r>
                      <a:r>
                        <a:rPr lang="en-US" altLang="ko-KR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…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방랑자 또한 그 재앙 속에서 가족과 친구들을 잃고 떠도는 사람 중 하나였다</a:t>
                      </a:r>
                      <a:r>
                        <a:rPr lang="en-US" altLang="ko-KR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괴물들에 대한 공포는 증오가 되었고 방랑자는 가족과 친구들의 복수를 위해 괴물 사냥꾼이 되어 전국을 떠돌고 있었다</a:t>
                      </a:r>
                      <a:r>
                        <a:rPr lang="en-US" altLang="ko-KR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latinLnBrk="0" hangingPunct="1" lvl="1">
                        <a:buFontTx/>
                        <a:buNone/>
                      </a:pP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그러던 중에 소식이 들려왔다</a:t>
                      </a:r>
                      <a:r>
                        <a:rPr lang="en-US" altLang="ko-KR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  <a:r>
                        <a:rPr lang="ko-KR" altLang="en-US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괴물들을 사냥하기 위한 단체 토벌단이 새워졌고 단원들을 모집하고 있다는 이야기를 들은 방랑자는 토벌단에 가입하기 위해 걸음을 옮겼다</a:t>
                      </a:r>
                      <a:r>
                        <a:rPr lang="en-US" altLang="ko-KR" sz="12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  <a:endParaRPr lang="ko-KR" altLang="en-US" sz="12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</a:tbl>
          </a:graphicData>
        </a:graphic>
      </p:graphicFrame>
      <p:graphicFrame>
        <p:nvGraphicFramePr>
          <p:cNvPr id="23" name="Table 3"/>
          <p:cNvGraphicFramePr>
            <a:graphicFrameLocks noGrp="1"/>
          </p:cNvGraphicFramePr>
          <p:nvPr/>
        </p:nvGraphicFramePr>
        <p:xfrm>
          <a:off x="3771900" y="5007610"/>
          <a:ext cx="4648200" cy="11347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48200"/>
              </a:tblGrid>
              <a:tr h="247650">
                <a:tc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특징</a:t>
                      </a:r>
                      <a:endParaRPr lang="ko-KR" altLang="en-US" sz="10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</a:tr>
              <a:tr h="887095">
                <a:tc>
                  <a:txBody>
                    <a:bodyPr/>
                    <a:lstStyle/>
                    <a:p>
                      <a:pPr marL="0" indent="0" algn="l" latinLnBrk="0" hangingPunct="1" lvl="1">
                        <a:buFontTx/>
                        <a:buNone/>
                      </a:pPr>
                      <a:r>
                        <a:rPr lang="en-US" altLang="ko-KR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</a:t>
                      </a: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척 정도의 길이를 가진 검과 낡은 활 </a:t>
                      </a:r>
                      <a:r>
                        <a:rPr lang="en-US" altLang="ko-KR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</a:t>
                      </a: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자루를 가지고 다닌다</a:t>
                      </a:r>
                      <a:r>
                        <a:rPr lang="en-US" altLang="ko-KR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본래 전투와는 거리가 있는 삶을 살았기에 전문적인 전투 기술을 배우지 않아 아류 정도의 검술 실력과 어설픈 활 솜씨를 가지고 있다</a:t>
                      </a:r>
                      <a:r>
                        <a:rPr lang="en-US" altLang="ko-KR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  <a:endParaRPr lang="ko-KR" altLang="en-US" sz="10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latinLnBrk="0" hangingPunct="1" lvl="1">
                        <a:buFontTx/>
                        <a:buNone/>
                      </a:pP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토벌단 활동을 하며 전국을 돌아다니던 중에 만난 무림 세력들에게 친분을 쌓고 그들에게 배운 무공과 기술들로 괴물들을 상대한다</a:t>
                      </a:r>
                      <a:r>
                        <a:rPr lang="en-US" altLang="ko-KR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  <a:endParaRPr lang="ko-KR" altLang="en-US" sz="10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4" name="Table 3"/>
          <p:cNvGraphicFramePr>
            <a:graphicFrameLocks noGrp="1"/>
          </p:cNvGraphicFramePr>
          <p:nvPr/>
        </p:nvGraphicFramePr>
        <p:xfrm>
          <a:off x="470535" y="5435600"/>
          <a:ext cx="2940050" cy="688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0025"/>
                <a:gridCol w="1470025"/>
              </a:tblGrid>
              <a:tr h="247650">
                <a:tc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외형</a:t>
                      </a:r>
                      <a:r>
                        <a:rPr lang="en-US" altLang="ko-KR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(</a:t>
                      </a: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남</a:t>
                      </a:r>
                      <a:r>
                        <a:rPr lang="en-US" altLang="ko-KR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)</a:t>
                      </a:r>
                      <a:endParaRPr lang="ko-KR" altLang="en-US" sz="10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외형</a:t>
                      </a:r>
                      <a:r>
                        <a:rPr lang="en-US" altLang="ko-KR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(</a:t>
                      </a: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여</a:t>
                      </a:r>
                      <a:r>
                        <a:rPr lang="en-US" altLang="ko-KR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)</a:t>
                      </a:r>
                      <a:endParaRPr lang="ko-KR" altLang="en-US" sz="10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</a:tr>
              <a:tr h="440690">
                <a:tc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lang="en-US" altLang="ko-KR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6~7</a:t>
                      </a: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척 정도의 키를 가지고 있는 청년</a:t>
                      </a:r>
                      <a:endParaRPr lang="ko-KR" altLang="en-US" sz="10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lang="en-US" altLang="ko-KR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5~6</a:t>
                      </a: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척 정도의 키를 가지고 있는 여인</a:t>
                      </a:r>
                      <a:endParaRPr lang="ko-KR" altLang="en-US" sz="10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16" name="Picture " descr="C:/Users/yhgki/AppData/Roaming/PolarisOffice/ETemp/8556_21551384/image7.pn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8709" t="1753" r="37552" b="2237"/>
          <a:stretch>
            <a:fillRect/>
          </a:stretch>
        </p:blipFill>
        <p:spPr>
          <a:xfrm rot="0">
            <a:off x="655955" y="2183130"/>
            <a:ext cx="1283335" cy="3172460"/>
          </a:xfrm>
          <a:prstGeom prst="rect"/>
          <a:noFill/>
        </p:spPr>
      </p:pic>
      <p:pic>
        <p:nvPicPr>
          <p:cNvPr id="17" name="Picture " descr="C:/Users/yhgki/AppData/Roaming/PolarisOffice/ETemp/8556_21551384/image8.png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8537" t="2214" r="40736" b="4798"/>
          <a:stretch>
            <a:fillRect/>
          </a:stretch>
        </p:blipFill>
        <p:spPr>
          <a:xfrm rot="0">
            <a:off x="1937385" y="2181860"/>
            <a:ext cx="1121410" cy="3172460"/>
          </a:xfrm>
          <a:prstGeom prst="rect"/>
          <a:noFill/>
        </p:spPr>
      </p:pic>
      <p:pic>
        <p:nvPicPr>
          <p:cNvPr id="27" name="Picture " descr="C:/Users/yhgki/AppData/Roaming/PolarisOffice/ETemp/8556_21551384/image10.png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05" r="20814"/>
          <a:stretch>
            <a:fillRect/>
          </a:stretch>
        </p:blipFill>
        <p:spPr>
          <a:xfrm rot="0">
            <a:off x="4210050" y="987425"/>
            <a:ext cx="1862455" cy="3507105"/>
          </a:xfrm>
          <a:prstGeom prst="rect"/>
          <a:noFill/>
        </p:spPr>
      </p:pic>
      <p:pic>
        <p:nvPicPr>
          <p:cNvPr id="28" name="Picture " descr="C:/Users/yhgki/AppData/Roaming/PolarisOffice/ETemp/8556_21551384/image11.jpeg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0264"/>
          <a:stretch>
            <a:fillRect/>
          </a:stretch>
        </p:blipFill>
        <p:spPr>
          <a:xfrm rot="0">
            <a:off x="6146800" y="970915"/>
            <a:ext cx="1493520" cy="352361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8</Pages>
  <Paragraphs>73</Paragraphs>
  <Words>457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yjk0401</dc:creator>
  <cp:lastModifiedBy>yjk0401</cp:lastModifiedBy>
  <dc:title>PowerPoint 프레젠테이션</dc:title>
  <cp:version>9.103.97.45139</cp:version>
  <dcterms:modified xsi:type="dcterms:W3CDTF">2023-11-17T10:49:48Z</dcterms:modified>
</cp:coreProperties>
</file>

<file path=docProps/thumbnail.jpeg>
</file>